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62" r:id="rId2"/>
    <p:sldId id="263" r:id="rId3"/>
    <p:sldId id="298" r:id="rId4"/>
    <p:sldId id="299" r:id="rId5"/>
    <p:sldId id="301" r:id="rId6"/>
    <p:sldId id="300" r:id="rId7"/>
    <p:sldId id="302" r:id="rId8"/>
    <p:sldId id="304" r:id="rId9"/>
    <p:sldId id="303" r:id="rId10"/>
    <p:sldId id="307" r:id="rId11"/>
    <p:sldId id="305" r:id="rId12"/>
    <p:sldId id="308" r:id="rId13"/>
    <p:sldId id="309" r:id="rId14"/>
    <p:sldId id="271" r:id="rId15"/>
    <p:sldId id="266" r:id="rId16"/>
    <p:sldId id="272" r:id="rId17"/>
    <p:sldId id="269" r:id="rId18"/>
    <p:sldId id="275" r:id="rId19"/>
    <p:sldId id="310" r:id="rId20"/>
    <p:sldId id="311" r:id="rId21"/>
    <p:sldId id="312" r:id="rId22"/>
    <p:sldId id="313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2" autoAdjust="0"/>
    <p:restoredTop sz="86345" autoAdjust="0"/>
  </p:normalViewPr>
  <p:slideViewPr>
    <p:cSldViewPr>
      <p:cViewPr varScale="1">
        <p:scale>
          <a:sx n="63" d="100"/>
          <a:sy n="63" d="100"/>
        </p:scale>
        <p:origin x="-3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 (2% growth)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dashDot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Sheet1!$B$2:$B$32</c:f>
              <c:numCache>
                <c:formatCode>0</c:formatCode>
                <c:ptCount val="31"/>
                <c:pt idx="0">
                  <c:v>100</c:v>
                </c:pt>
                <c:pt idx="1">
                  <c:v>102</c:v>
                </c:pt>
                <c:pt idx="2">
                  <c:v>104.04</c:v>
                </c:pt>
                <c:pt idx="3">
                  <c:v>106.1208</c:v>
                </c:pt>
                <c:pt idx="4">
                  <c:v>108.243216</c:v>
                </c:pt>
                <c:pt idx="5">
                  <c:v>110.40808032000001</c:v>
                </c:pt>
                <c:pt idx="6">
                  <c:v>112.61624192640001</c:v>
                </c:pt>
                <c:pt idx="7">
                  <c:v>114.868566764928</c:v>
                </c:pt>
                <c:pt idx="8">
                  <c:v>117.16593810022657</c:v>
                </c:pt>
                <c:pt idx="9">
                  <c:v>119.5092568622311</c:v>
                </c:pt>
                <c:pt idx="10">
                  <c:v>121.89944199947573</c:v>
                </c:pt>
                <c:pt idx="11">
                  <c:v>124.33743083946524</c:v>
                </c:pt>
                <c:pt idx="12">
                  <c:v>126.82417945625456</c:v>
                </c:pt>
                <c:pt idx="13">
                  <c:v>129.36066304537965</c:v>
                </c:pt>
                <c:pt idx="14">
                  <c:v>131.94787630628724</c:v>
                </c:pt>
                <c:pt idx="15">
                  <c:v>134.58683383241299</c:v>
                </c:pt>
                <c:pt idx="16">
                  <c:v>137.27857050906127</c:v>
                </c:pt>
                <c:pt idx="17">
                  <c:v>140.02414191924251</c:v>
                </c:pt>
                <c:pt idx="18">
                  <c:v>142.82462475762736</c:v>
                </c:pt>
                <c:pt idx="19">
                  <c:v>145.6811172527799</c:v>
                </c:pt>
                <c:pt idx="20">
                  <c:v>148.59473959783551</c:v>
                </c:pt>
                <c:pt idx="21">
                  <c:v>151.56663438979223</c:v>
                </c:pt>
                <c:pt idx="22">
                  <c:v>154.59796707758807</c:v>
                </c:pt>
                <c:pt idx="23">
                  <c:v>157.68992641913982</c:v>
                </c:pt>
                <c:pt idx="24">
                  <c:v>160.84372494752262</c:v>
                </c:pt>
                <c:pt idx="25">
                  <c:v>164.06059944647308</c:v>
                </c:pt>
                <c:pt idx="26">
                  <c:v>167.34181143540255</c:v>
                </c:pt>
                <c:pt idx="27">
                  <c:v>170.68864766411059</c:v>
                </c:pt>
                <c:pt idx="28">
                  <c:v>174.1024206173928</c:v>
                </c:pt>
                <c:pt idx="29">
                  <c:v>177.58446902974066</c:v>
                </c:pt>
                <c:pt idx="30">
                  <c:v>181.13615841033547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GDP (5% growth)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Sheet1!$C$2:$C$32</c:f>
              <c:numCache>
                <c:formatCode>0</c:formatCode>
                <c:ptCount val="31"/>
                <c:pt idx="0">
                  <c:v>100</c:v>
                </c:pt>
                <c:pt idx="1">
                  <c:v>105</c:v>
                </c:pt>
                <c:pt idx="2">
                  <c:v>110.25</c:v>
                </c:pt>
                <c:pt idx="3">
                  <c:v>115.7625</c:v>
                </c:pt>
                <c:pt idx="4">
                  <c:v>121.55062500000001</c:v>
                </c:pt>
                <c:pt idx="5">
                  <c:v>127.62815625000002</c:v>
                </c:pt>
                <c:pt idx="6">
                  <c:v>134.00956406250003</c:v>
                </c:pt>
                <c:pt idx="7">
                  <c:v>140.71004226562505</c:v>
                </c:pt>
                <c:pt idx="8">
                  <c:v>147.74554437890632</c:v>
                </c:pt>
                <c:pt idx="9">
                  <c:v>155.13282159785163</c:v>
                </c:pt>
                <c:pt idx="10">
                  <c:v>162.88946267774421</c:v>
                </c:pt>
                <c:pt idx="11">
                  <c:v>171.03393581163144</c:v>
                </c:pt>
                <c:pt idx="12">
                  <c:v>179.58563260221302</c:v>
                </c:pt>
                <c:pt idx="13">
                  <c:v>188.56491423232367</c:v>
                </c:pt>
                <c:pt idx="14">
                  <c:v>197.99315994393987</c:v>
                </c:pt>
                <c:pt idx="15">
                  <c:v>207.89281794113688</c:v>
                </c:pt>
                <c:pt idx="16">
                  <c:v>218.28745883819374</c:v>
                </c:pt>
                <c:pt idx="17">
                  <c:v>229.20183178010345</c:v>
                </c:pt>
                <c:pt idx="18">
                  <c:v>240.66192336910862</c:v>
                </c:pt>
                <c:pt idx="19">
                  <c:v>252.69501953756406</c:v>
                </c:pt>
                <c:pt idx="20">
                  <c:v>265.32977051444226</c:v>
                </c:pt>
                <c:pt idx="21">
                  <c:v>278.5962590401644</c:v>
                </c:pt>
                <c:pt idx="22">
                  <c:v>292.5260719921726</c:v>
                </c:pt>
                <c:pt idx="23">
                  <c:v>307.15237559178127</c:v>
                </c:pt>
                <c:pt idx="24">
                  <c:v>322.50999437137034</c:v>
                </c:pt>
                <c:pt idx="25">
                  <c:v>338.63549408993885</c:v>
                </c:pt>
                <c:pt idx="26">
                  <c:v>355.56726879443579</c:v>
                </c:pt>
                <c:pt idx="27">
                  <c:v>373.34563223415762</c:v>
                </c:pt>
                <c:pt idx="28">
                  <c:v>392.01291384586551</c:v>
                </c:pt>
                <c:pt idx="29">
                  <c:v>411.61355953815882</c:v>
                </c:pt>
                <c:pt idx="30">
                  <c:v>432.19423751506679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 (2% growth)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Sheet1!$D$2:$D$32</c:f>
              <c:numCache>
                <c:formatCode>0</c:formatCode>
                <c:ptCount val="31"/>
                <c:pt idx="0">
                  <c:v>80</c:v>
                </c:pt>
                <c:pt idx="1">
                  <c:v>81.599999999999994</c:v>
                </c:pt>
                <c:pt idx="2">
                  <c:v>83.231999999999999</c:v>
                </c:pt>
                <c:pt idx="3">
                  <c:v>84.896640000000005</c:v>
                </c:pt>
                <c:pt idx="4">
                  <c:v>86.594572800000009</c:v>
                </c:pt>
                <c:pt idx="5">
                  <c:v>88.326464256000008</c:v>
                </c:pt>
                <c:pt idx="6">
                  <c:v>90.092993541120009</c:v>
                </c:pt>
                <c:pt idx="7">
                  <c:v>91.894853411942407</c:v>
                </c:pt>
                <c:pt idx="8">
                  <c:v>93.732750480181252</c:v>
                </c:pt>
                <c:pt idx="9">
                  <c:v>95.607405489784881</c:v>
                </c:pt>
                <c:pt idx="10">
                  <c:v>97.519553599580576</c:v>
                </c:pt>
                <c:pt idx="11">
                  <c:v>99.469944671572193</c:v>
                </c:pt>
                <c:pt idx="12">
                  <c:v>101.45934356500364</c:v>
                </c:pt>
                <c:pt idx="13">
                  <c:v>103.48853043630371</c:v>
                </c:pt>
                <c:pt idx="14">
                  <c:v>105.55830104502978</c:v>
                </c:pt>
                <c:pt idx="15">
                  <c:v>107.66946706593038</c:v>
                </c:pt>
                <c:pt idx="16">
                  <c:v>109.82285640724899</c:v>
                </c:pt>
                <c:pt idx="17">
                  <c:v>112.01931353539398</c:v>
                </c:pt>
                <c:pt idx="18">
                  <c:v>114.25969980610186</c:v>
                </c:pt>
                <c:pt idx="19">
                  <c:v>116.5448938022239</c:v>
                </c:pt>
                <c:pt idx="20">
                  <c:v>118.87579167826837</c:v>
                </c:pt>
                <c:pt idx="21">
                  <c:v>121.25330751183374</c:v>
                </c:pt>
                <c:pt idx="22">
                  <c:v>123.67837366207041</c:v>
                </c:pt>
                <c:pt idx="23">
                  <c:v>126.15194113531183</c:v>
                </c:pt>
                <c:pt idx="24">
                  <c:v>128.67497995801807</c:v>
                </c:pt>
                <c:pt idx="25">
                  <c:v>131.24847955717843</c:v>
                </c:pt>
                <c:pt idx="26">
                  <c:v>133.87344914832201</c:v>
                </c:pt>
                <c:pt idx="27">
                  <c:v>136.55091813128846</c:v>
                </c:pt>
                <c:pt idx="28">
                  <c:v>139.28193649391423</c:v>
                </c:pt>
                <c:pt idx="29">
                  <c:v>142.06757522379252</c:v>
                </c:pt>
                <c:pt idx="30">
                  <c:v>144.90892672826837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Cons (5% growth)</c:v>
                </c:pt>
              </c:strCache>
            </c:strRef>
          </c:tx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cat>
          <c:val>
            <c:numRef>
              <c:f>Sheet1!$E$2:$E$32</c:f>
              <c:numCache>
                <c:formatCode>0</c:formatCode>
                <c:ptCount val="31"/>
                <c:pt idx="0">
                  <c:v>75</c:v>
                </c:pt>
                <c:pt idx="1">
                  <c:v>78.75</c:v>
                </c:pt>
                <c:pt idx="2">
                  <c:v>82.6875</c:v>
                </c:pt>
                <c:pt idx="3">
                  <c:v>86.821875000000006</c:v>
                </c:pt>
                <c:pt idx="4">
                  <c:v>91.162968750000005</c:v>
                </c:pt>
                <c:pt idx="5">
                  <c:v>95.721117187500013</c:v>
                </c:pt>
                <c:pt idx="6">
                  <c:v>100.50717304687502</c:v>
                </c:pt>
                <c:pt idx="7">
                  <c:v>105.53253169921878</c:v>
                </c:pt>
                <c:pt idx="8">
                  <c:v>110.80915828417972</c:v>
                </c:pt>
                <c:pt idx="9">
                  <c:v>116.3496161983887</c:v>
                </c:pt>
                <c:pt idx="10">
                  <c:v>122.16709700830815</c:v>
                </c:pt>
                <c:pt idx="11">
                  <c:v>128.27545185872356</c:v>
                </c:pt>
                <c:pt idx="12">
                  <c:v>134.68922445165975</c:v>
                </c:pt>
                <c:pt idx="13">
                  <c:v>141.42368567424276</c:v>
                </c:pt>
                <c:pt idx="14">
                  <c:v>148.4948699579549</c:v>
                </c:pt>
                <c:pt idx="15">
                  <c:v>155.91961345585267</c:v>
                </c:pt>
                <c:pt idx="16">
                  <c:v>163.71559412864531</c:v>
                </c:pt>
                <c:pt idx="17">
                  <c:v>171.90137383507758</c:v>
                </c:pt>
                <c:pt idx="18">
                  <c:v>180.49644252683146</c:v>
                </c:pt>
                <c:pt idx="19">
                  <c:v>189.52126465317303</c:v>
                </c:pt>
                <c:pt idx="20">
                  <c:v>198.99732788583168</c:v>
                </c:pt>
                <c:pt idx="21">
                  <c:v>208.94719428012328</c:v>
                </c:pt>
                <c:pt idx="22">
                  <c:v>219.39455399412947</c:v>
                </c:pt>
                <c:pt idx="23">
                  <c:v>230.36428169383595</c:v>
                </c:pt>
                <c:pt idx="24">
                  <c:v>241.88249577852775</c:v>
                </c:pt>
                <c:pt idx="25">
                  <c:v>253.97662056745415</c:v>
                </c:pt>
                <c:pt idx="26">
                  <c:v>266.67545159582687</c:v>
                </c:pt>
                <c:pt idx="27">
                  <c:v>280.00922417561821</c:v>
                </c:pt>
                <c:pt idx="28">
                  <c:v>294.00968538439912</c:v>
                </c:pt>
                <c:pt idx="29">
                  <c:v>308.71016965361906</c:v>
                </c:pt>
                <c:pt idx="30">
                  <c:v>324.14567813630003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447296"/>
        <c:axId val="171103744"/>
      </c:lineChart>
      <c:catAx>
        <c:axId val="16144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103744"/>
        <c:crosses val="autoZero"/>
        <c:auto val="1"/>
        <c:lblAlgn val="ctr"/>
        <c:lblOffset val="100"/>
        <c:noMultiLvlLbl val="0"/>
      </c:catAx>
      <c:valAx>
        <c:axId val="17110374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614472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DCDB2-99B6-4280-A936-BCCE629CBC3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B8617D-6046-479A-BC67-CC8DEB5A7596}">
      <dgm:prSet phldrT="[Text]"/>
      <dgm:spPr/>
      <dgm:t>
        <a:bodyPr/>
        <a:lstStyle/>
        <a:p>
          <a:r>
            <a:rPr lang="en-AU" dirty="0" smtClean="0"/>
            <a:t>Market frictions</a:t>
          </a:r>
          <a:endParaRPr lang="en-AU" dirty="0"/>
        </a:p>
      </dgm:t>
    </dgm:pt>
    <dgm:pt modelId="{BA8B4A8C-F02D-4B88-9479-02CFA32BCA92}" type="parTrans" cxnId="{E546876F-A1A4-445C-AA9F-5CF9A8575AF9}">
      <dgm:prSet/>
      <dgm:spPr/>
      <dgm:t>
        <a:bodyPr/>
        <a:lstStyle/>
        <a:p>
          <a:endParaRPr lang="en-AU"/>
        </a:p>
      </dgm:t>
    </dgm:pt>
    <dgm:pt modelId="{3636B64D-AA3A-44BE-97AF-C3A23E0CF4A0}" type="sibTrans" cxnId="{E546876F-A1A4-445C-AA9F-5CF9A8575AF9}">
      <dgm:prSet/>
      <dgm:spPr/>
      <dgm:t>
        <a:bodyPr/>
        <a:lstStyle/>
        <a:p>
          <a:endParaRPr lang="en-AU"/>
        </a:p>
      </dgm:t>
    </dgm:pt>
    <dgm:pt modelId="{C95E35D9-984B-43F9-AF44-25407FAA822A}">
      <dgm:prSet phldrT="[Text]"/>
      <dgm:spPr/>
      <dgm:t>
        <a:bodyPr/>
        <a:lstStyle/>
        <a:p>
          <a:r>
            <a:rPr lang="en-AU" dirty="0" smtClean="0"/>
            <a:t>Financial markets and Intermediaries</a:t>
          </a:r>
          <a:endParaRPr lang="en-AU" dirty="0"/>
        </a:p>
      </dgm:t>
    </dgm:pt>
    <dgm:pt modelId="{783874C4-5615-4A8B-8B4B-718C7312184A}" type="parTrans" cxnId="{EF2D9C9B-E6BC-4272-8528-2674F551DCB1}">
      <dgm:prSet/>
      <dgm:spPr/>
      <dgm:t>
        <a:bodyPr/>
        <a:lstStyle/>
        <a:p>
          <a:endParaRPr lang="en-AU"/>
        </a:p>
      </dgm:t>
    </dgm:pt>
    <dgm:pt modelId="{F7FA96C6-FB57-4E28-8544-A64F03CBCB6C}" type="sibTrans" cxnId="{EF2D9C9B-E6BC-4272-8528-2674F551DCB1}">
      <dgm:prSet/>
      <dgm:spPr/>
      <dgm:t>
        <a:bodyPr/>
        <a:lstStyle/>
        <a:p>
          <a:endParaRPr lang="en-AU"/>
        </a:p>
      </dgm:t>
    </dgm:pt>
    <dgm:pt modelId="{BE9D1C5B-CB8A-4AD6-8042-AFBF5C1DC6C6}">
      <dgm:prSet phldrT="[Text]"/>
      <dgm:spPr/>
      <dgm:t>
        <a:bodyPr/>
        <a:lstStyle/>
        <a:p>
          <a:r>
            <a:rPr lang="en-AU" dirty="0" smtClean="0"/>
            <a:t>Financial Functions</a:t>
          </a:r>
          <a:endParaRPr lang="en-AU" dirty="0"/>
        </a:p>
      </dgm:t>
    </dgm:pt>
    <dgm:pt modelId="{C68695AD-97DD-4899-B981-365F3554BA47}" type="parTrans" cxnId="{732244A2-7D5C-4A0A-AB2B-8FC249C94A31}">
      <dgm:prSet/>
      <dgm:spPr/>
      <dgm:t>
        <a:bodyPr/>
        <a:lstStyle/>
        <a:p>
          <a:endParaRPr lang="en-AU"/>
        </a:p>
      </dgm:t>
    </dgm:pt>
    <dgm:pt modelId="{3DC78714-DEDC-4D12-89D2-42817F54E119}" type="sibTrans" cxnId="{732244A2-7D5C-4A0A-AB2B-8FC249C94A31}">
      <dgm:prSet/>
      <dgm:spPr/>
      <dgm:t>
        <a:bodyPr/>
        <a:lstStyle/>
        <a:p>
          <a:endParaRPr lang="en-AU"/>
        </a:p>
      </dgm:t>
    </dgm:pt>
    <dgm:pt modelId="{85FFA0D8-7EF6-4523-8D70-5DE89E43FE37}">
      <dgm:prSet phldrT="[Text]"/>
      <dgm:spPr/>
      <dgm:t>
        <a:bodyPr/>
        <a:lstStyle/>
        <a:p>
          <a:r>
            <a:rPr lang="en-AU" dirty="0" smtClean="0"/>
            <a:t>Information costs</a:t>
          </a:r>
          <a:endParaRPr lang="en-AU" dirty="0"/>
        </a:p>
      </dgm:t>
    </dgm:pt>
    <dgm:pt modelId="{9695D57F-CCF2-426A-A58D-B25F61737126}" type="parTrans" cxnId="{0EE590B2-8C88-4B2A-9788-26046D778D76}">
      <dgm:prSet/>
      <dgm:spPr/>
      <dgm:t>
        <a:bodyPr/>
        <a:lstStyle/>
        <a:p>
          <a:endParaRPr lang="en-AU"/>
        </a:p>
      </dgm:t>
    </dgm:pt>
    <dgm:pt modelId="{B1C87C0D-CE68-4934-ACC3-F28A80D1FF89}" type="sibTrans" cxnId="{0EE590B2-8C88-4B2A-9788-26046D778D76}">
      <dgm:prSet/>
      <dgm:spPr/>
      <dgm:t>
        <a:bodyPr/>
        <a:lstStyle/>
        <a:p>
          <a:endParaRPr lang="en-AU"/>
        </a:p>
      </dgm:t>
    </dgm:pt>
    <dgm:pt modelId="{74F39522-0F09-4AD7-A096-588EAEDE85C5}">
      <dgm:prSet phldrT="[Text]"/>
      <dgm:spPr/>
      <dgm:t>
        <a:bodyPr/>
        <a:lstStyle/>
        <a:p>
          <a:r>
            <a:rPr lang="en-AU" dirty="0" smtClean="0"/>
            <a:t>Transactions costs	</a:t>
          </a:r>
          <a:endParaRPr lang="en-AU" dirty="0"/>
        </a:p>
      </dgm:t>
    </dgm:pt>
    <dgm:pt modelId="{96A9C66C-FFB5-4F26-A582-4CB4D74DE9B6}" type="parTrans" cxnId="{6AE29BD3-638F-4812-B8C1-4E802D9EE535}">
      <dgm:prSet/>
      <dgm:spPr/>
      <dgm:t>
        <a:bodyPr/>
        <a:lstStyle/>
        <a:p>
          <a:endParaRPr lang="en-AU"/>
        </a:p>
      </dgm:t>
    </dgm:pt>
    <dgm:pt modelId="{97C7A86A-F3EC-48EB-8187-2C3A34E8F9DB}" type="sibTrans" cxnId="{6AE29BD3-638F-4812-B8C1-4E802D9EE535}">
      <dgm:prSet/>
      <dgm:spPr/>
      <dgm:t>
        <a:bodyPr/>
        <a:lstStyle/>
        <a:p>
          <a:endParaRPr lang="en-AU"/>
        </a:p>
      </dgm:t>
    </dgm:pt>
    <dgm:pt modelId="{9C4A3987-576D-447A-9FDE-F37D05E48AF0}">
      <dgm:prSet phldrT="[Text]"/>
      <dgm:spPr/>
      <dgm:t>
        <a:bodyPr/>
        <a:lstStyle/>
        <a:p>
          <a:r>
            <a:rPr lang="en-AU" dirty="0" smtClean="0"/>
            <a:t>Mobilise savings</a:t>
          </a:r>
          <a:endParaRPr lang="en-AU" dirty="0"/>
        </a:p>
      </dgm:t>
    </dgm:pt>
    <dgm:pt modelId="{DB12CB1C-7649-4ED5-B2FD-E46368624896}" type="parTrans" cxnId="{0F79BB87-6B2E-40E3-9D48-D3C6FCB26D64}">
      <dgm:prSet/>
      <dgm:spPr/>
      <dgm:t>
        <a:bodyPr/>
        <a:lstStyle/>
        <a:p>
          <a:endParaRPr lang="en-AU"/>
        </a:p>
      </dgm:t>
    </dgm:pt>
    <dgm:pt modelId="{0AE33A72-D18E-4A04-9B1E-522A19D7CA25}" type="sibTrans" cxnId="{0F79BB87-6B2E-40E3-9D48-D3C6FCB26D64}">
      <dgm:prSet/>
      <dgm:spPr/>
      <dgm:t>
        <a:bodyPr/>
        <a:lstStyle/>
        <a:p>
          <a:endParaRPr lang="en-AU"/>
        </a:p>
      </dgm:t>
    </dgm:pt>
    <dgm:pt modelId="{AD1AB8D7-1280-4626-A3E8-E2FFF27097D2}">
      <dgm:prSet phldrT="[Text]"/>
      <dgm:spPr/>
      <dgm:t>
        <a:bodyPr/>
        <a:lstStyle/>
        <a:p>
          <a:r>
            <a:rPr lang="en-AU" dirty="0" smtClean="0"/>
            <a:t>Allocate resources</a:t>
          </a:r>
          <a:endParaRPr lang="en-AU" dirty="0"/>
        </a:p>
      </dgm:t>
    </dgm:pt>
    <dgm:pt modelId="{F64685F0-D2EB-4FEA-B196-44FC2D6D7F56}" type="parTrans" cxnId="{E275834C-72F7-4392-95A6-F1590EBF1E9D}">
      <dgm:prSet/>
      <dgm:spPr/>
      <dgm:t>
        <a:bodyPr/>
        <a:lstStyle/>
        <a:p>
          <a:endParaRPr lang="en-AU"/>
        </a:p>
      </dgm:t>
    </dgm:pt>
    <dgm:pt modelId="{19FD96B5-BBC5-4F42-A5B7-2D7CCEF28A41}" type="sibTrans" cxnId="{E275834C-72F7-4392-95A6-F1590EBF1E9D}">
      <dgm:prSet/>
      <dgm:spPr/>
      <dgm:t>
        <a:bodyPr/>
        <a:lstStyle/>
        <a:p>
          <a:endParaRPr lang="en-AU"/>
        </a:p>
      </dgm:t>
    </dgm:pt>
    <dgm:pt modelId="{431F0686-EFD0-43AD-8E10-4D9A5C094EA1}">
      <dgm:prSet phldrT="[Text]"/>
      <dgm:spPr/>
      <dgm:t>
        <a:bodyPr/>
        <a:lstStyle/>
        <a:p>
          <a:r>
            <a:rPr lang="en-AU" dirty="0" smtClean="0"/>
            <a:t>Exert corporate control</a:t>
          </a:r>
          <a:endParaRPr lang="en-AU" dirty="0"/>
        </a:p>
      </dgm:t>
    </dgm:pt>
    <dgm:pt modelId="{D0E166E4-1B87-4836-A59A-0E93CE34C2E8}" type="parTrans" cxnId="{0AFB9CA5-E7A8-4BA3-9278-BE3C735E640E}">
      <dgm:prSet/>
      <dgm:spPr/>
      <dgm:t>
        <a:bodyPr/>
        <a:lstStyle/>
        <a:p>
          <a:endParaRPr lang="en-AU"/>
        </a:p>
      </dgm:t>
    </dgm:pt>
    <dgm:pt modelId="{1F741A75-B731-4BEC-B4F4-703F84451447}" type="sibTrans" cxnId="{0AFB9CA5-E7A8-4BA3-9278-BE3C735E640E}">
      <dgm:prSet/>
      <dgm:spPr/>
      <dgm:t>
        <a:bodyPr/>
        <a:lstStyle/>
        <a:p>
          <a:endParaRPr lang="en-AU"/>
        </a:p>
      </dgm:t>
    </dgm:pt>
    <dgm:pt modelId="{02D602EE-48FC-4791-9885-80342A760D03}">
      <dgm:prSet phldrT="[Text]"/>
      <dgm:spPr/>
      <dgm:t>
        <a:bodyPr/>
        <a:lstStyle/>
        <a:p>
          <a:r>
            <a:rPr lang="en-AU" dirty="0" smtClean="0"/>
            <a:t>Facilitate risk management</a:t>
          </a:r>
          <a:endParaRPr lang="en-AU" dirty="0"/>
        </a:p>
      </dgm:t>
    </dgm:pt>
    <dgm:pt modelId="{B5EF913F-1268-4EE7-AB6A-D78680A2733A}" type="parTrans" cxnId="{60A8A5B0-C94F-4E05-B01D-BB5041ACEE1A}">
      <dgm:prSet/>
      <dgm:spPr/>
      <dgm:t>
        <a:bodyPr/>
        <a:lstStyle/>
        <a:p>
          <a:endParaRPr lang="en-AU"/>
        </a:p>
      </dgm:t>
    </dgm:pt>
    <dgm:pt modelId="{960876DB-F157-488D-8E88-DB3AD0A25A6F}" type="sibTrans" cxnId="{60A8A5B0-C94F-4E05-B01D-BB5041ACEE1A}">
      <dgm:prSet/>
      <dgm:spPr/>
      <dgm:t>
        <a:bodyPr/>
        <a:lstStyle/>
        <a:p>
          <a:endParaRPr lang="en-AU"/>
        </a:p>
      </dgm:t>
    </dgm:pt>
    <dgm:pt modelId="{8329D0D2-73B8-4331-B37C-D1B220373943}">
      <dgm:prSet phldrT="[Text]"/>
      <dgm:spPr/>
      <dgm:t>
        <a:bodyPr/>
        <a:lstStyle/>
        <a:p>
          <a:r>
            <a:rPr lang="en-AU" dirty="0" smtClean="0"/>
            <a:t>Ease trading of goods, services, contracts</a:t>
          </a:r>
          <a:endParaRPr lang="en-AU" dirty="0"/>
        </a:p>
      </dgm:t>
    </dgm:pt>
    <dgm:pt modelId="{DD899790-ED02-4BEF-8CEC-7C635943765B}" type="parTrans" cxnId="{AFEDB071-CAF2-4CFA-BFAF-4CD08938265E}">
      <dgm:prSet/>
      <dgm:spPr/>
      <dgm:t>
        <a:bodyPr/>
        <a:lstStyle/>
        <a:p>
          <a:endParaRPr lang="en-AU"/>
        </a:p>
      </dgm:t>
    </dgm:pt>
    <dgm:pt modelId="{2CEFF241-280D-442B-AA2B-85DF60DD8733}" type="sibTrans" cxnId="{AFEDB071-CAF2-4CFA-BFAF-4CD08938265E}">
      <dgm:prSet/>
      <dgm:spPr/>
      <dgm:t>
        <a:bodyPr/>
        <a:lstStyle/>
        <a:p>
          <a:endParaRPr lang="en-AU"/>
        </a:p>
      </dgm:t>
    </dgm:pt>
    <dgm:pt modelId="{83889504-D0B0-4EF1-916E-56846FCC7F33}">
      <dgm:prSet phldrT="[Text]"/>
      <dgm:spPr/>
      <dgm:t>
        <a:bodyPr/>
        <a:lstStyle/>
        <a:p>
          <a:r>
            <a:rPr lang="en-AU" dirty="0" smtClean="0"/>
            <a:t>Channels to growth</a:t>
          </a:r>
          <a:endParaRPr lang="en-AU" dirty="0"/>
        </a:p>
      </dgm:t>
    </dgm:pt>
    <dgm:pt modelId="{08F3EB5E-18F8-41DC-83F7-36D826E5E1E9}" type="parTrans" cxnId="{109F10ED-A7A3-4216-AC2C-D3238491F551}">
      <dgm:prSet/>
      <dgm:spPr/>
      <dgm:t>
        <a:bodyPr/>
        <a:lstStyle/>
        <a:p>
          <a:endParaRPr lang="en-AU"/>
        </a:p>
      </dgm:t>
    </dgm:pt>
    <dgm:pt modelId="{24E62B9F-3A7A-439D-8716-75F015CD8877}" type="sibTrans" cxnId="{109F10ED-A7A3-4216-AC2C-D3238491F551}">
      <dgm:prSet/>
      <dgm:spPr/>
      <dgm:t>
        <a:bodyPr/>
        <a:lstStyle/>
        <a:p>
          <a:endParaRPr lang="en-AU"/>
        </a:p>
      </dgm:t>
    </dgm:pt>
    <dgm:pt modelId="{9803DA58-60F2-4DDC-8B05-75983E26A470}">
      <dgm:prSet phldrT="[Text]"/>
      <dgm:spPr/>
      <dgm:t>
        <a:bodyPr/>
        <a:lstStyle/>
        <a:p>
          <a:r>
            <a:rPr lang="en-AU" dirty="0" smtClean="0"/>
            <a:t>Capital accumulation</a:t>
          </a:r>
          <a:endParaRPr lang="en-AU" dirty="0"/>
        </a:p>
      </dgm:t>
    </dgm:pt>
    <dgm:pt modelId="{00192F01-7F1F-4D9A-AB7D-7CCDEAE99CBA}" type="parTrans" cxnId="{8862A563-2F44-42E0-BFE7-487EB75292F5}">
      <dgm:prSet/>
      <dgm:spPr/>
      <dgm:t>
        <a:bodyPr/>
        <a:lstStyle/>
        <a:p>
          <a:endParaRPr lang="en-AU"/>
        </a:p>
      </dgm:t>
    </dgm:pt>
    <dgm:pt modelId="{08B1BC3C-B652-4F22-A1CE-44FA93132737}" type="sibTrans" cxnId="{8862A563-2F44-42E0-BFE7-487EB75292F5}">
      <dgm:prSet/>
      <dgm:spPr/>
      <dgm:t>
        <a:bodyPr/>
        <a:lstStyle/>
        <a:p>
          <a:endParaRPr lang="en-AU"/>
        </a:p>
      </dgm:t>
    </dgm:pt>
    <dgm:pt modelId="{06CADE33-B504-499F-ADB9-F8FED953B355}">
      <dgm:prSet phldrT="[Text]"/>
      <dgm:spPr/>
      <dgm:t>
        <a:bodyPr/>
        <a:lstStyle/>
        <a:p>
          <a:r>
            <a:rPr lang="en-AU" dirty="0" smtClean="0"/>
            <a:t>Technological innovation</a:t>
          </a:r>
          <a:endParaRPr lang="en-AU" dirty="0"/>
        </a:p>
      </dgm:t>
    </dgm:pt>
    <dgm:pt modelId="{BFD161B2-749B-41B3-8B66-6C18CCE2AE60}" type="parTrans" cxnId="{3FC4E826-B7BF-4748-80BD-42EE7C308E29}">
      <dgm:prSet/>
      <dgm:spPr/>
      <dgm:t>
        <a:bodyPr/>
        <a:lstStyle/>
        <a:p>
          <a:endParaRPr lang="en-AU"/>
        </a:p>
      </dgm:t>
    </dgm:pt>
    <dgm:pt modelId="{893C6ECF-9835-42BD-9222-4AFB6AF70E69}" type="sibTrans" cxnId="{3FC4E826-B7BF-4748-80BD-42EE7C308E29}">
      <dgm:prSet/>
      <dgm:spPr/>
      <dgm:t>
        <a:bodyPr/>
        <a:lstStyle/>
        <a:p>
          <a:endParaRPr lang="en-AU"/>
        </a:p>
      </dgm:t>
    </dgm:pt>
    <dgm:pt modelId="{943EEDFD-BD75-4C1D-B5EC-63A5F7AF8AD3}">
      <dgm:prSet phldrT="[Text]"/>
      <dgm:spPr/>
      <dgm:t>
        <a:bodyPr/>
        <a:lstStyle/>
        <a:p>
          <a:r>
            <a:rPr lang="en-AU" dirty="0" smtClean="0"/>
            <a:t>Growth</a:t>
          </a:r>
          <a:endParaRPr lang="en-AU" dirty="0"/>
        </a:p>
      </dgm:t>
    </dgm:pt>
    <dgm:pt modelId="{A24CE8F5-4ECD-4C08-84B0-2A4EF0332F6F}" type="parTrans" cxnId="{B36147B8-8E55-4D39-8C99-80A5C31B5060}">
      <dgm:prSet/>
      <dgm:spPr/>
      <dgm:t>
        <a:bodyPr/>
        <a:lstStyle/>
        <a:p>
          <a:endParaRPr lang="en-AU"/>
        </a:p>
      </dgm:t>
    </dgm:pt>
    <dgm:pt modelId="{15578B3E-C193-4B1B-AA6C-2ECD259B65DB}" type="sibTrans" cxnId="{B36147B8-8E55-4D39-8C99-80A5C31B5060}">
      <dgm:prSet/>
      <dgm:spPr/>
      <dgm:t>
        <a:bodyPr/>
        <a:lstStyle/>
        <a:p>
          <a:endParaRPr lang="en-AU"/>
        </a:p>
      </dgm:t>
    </dgm:pt>
    <dgm:pt modelId="{8ACA1C2D-A0DC-404A-B238-02E082DECDCB}" type="pres">
      <dgm:prSet presAssocID="{A2FDCDB2-99B6-4280-A936-BCCE629CBC38}" presName="Name0" presStyleCnt="0">
        <dgm:presLayoutVars>
          <dgm:dir/>
          <dgm:animLvl val="lvl"/>
          <dgm:resizeHandles val="exact"/>
        </dgm:presLayoutVars>
      </dgm:prSet>
      <dgm:spPr/>
    </dgm:pt>
    <dgm:pt modelId="{C1C66B94-9673-472F-8D9B-6F9FED3C05EE}" type="pres">
      <dgm:prSet presAssocID="{7FB8617D-6046-479A-BC67-CC8DEB5A7596}" presName="composite" presStyleCnt="0"/>
      <dgm:spPr/>
    </dgm:pt>
    <dgm:pt modelId="{A4513345-DE70-455E-9C5D-59EA9932F074}" type="pres">
      <dgm:prSet presAssocID="{7FB8617D-6046-479A-BC67-CC8DEB5A7596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B6CDD84-E236-41D3-9C81-2D01D0B5B59A}" type="pres">
      <dgm:prSet presAssocID="{7FB8617D-6046-479A-BC67-CC8DEB5A7596}" presName="desTx" presStyleLbl="revTx" presStyleIdx="0" presStyleCnt="3">
        <dgm:presLayoutVars>
          <dgm:bulletEnabled val="1"/>
        </dgm:presLayoutVars>
      </dgm:prSet>
      <dgm:spPr/>
    </dgm:pt>
    <dgm:pt modelId="{ACD91C0D-0B9D-4BA4-A0A4-8F64BCB1D7B2}" type="pres">
      <dgm:prSet presAssocID="{3636B64D-AA3A-44BE-97AF-C3A23E0CF4A0}" presName="space" presStyleCnt="0"/>
      <dgm:spPr/>
    </dgm:pt>
    <dgm:pt modelId="{9899325E-ED83-43CB-8CEE-D9FEE181385F}" type="pres">
      <dgm:prSet presAssocID="{C95E35D9-984B-43F9-AF44-25407FAA822A}" presName="composite" presStyleCnt="0"/>
      <dgm:spPr/>
    </dgm:pt>
    <dgm:pt modelId="{660D27C3-9E18-427A-A9B6-B8C44C967447}" type="pres">
      <dgm:prSet presAssocID="{C95E35D9-984B-43F9-AF44-25407FAA822A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C4FCE19-86EA-4222-9D00-4BBF910DBAB1}" type="pres">
      <dgm:prSet presAssocID="{C95E35D9-984B-43F9-AF44-25407FAA822A}" presName="desTx" presStyleLbl="revTx" presStyleIdx="0" presStyleCnt="3">
        <dgm:presLayoutVars>
          <dgm:bulletEnabled val="1"/>
        </dgm:presLayoutVars>
      </dgm:prSet>
      <dgm:spPr/>
    </dgm:pt>
    <dgm:pt modelId="{A65E4C2F-1DD8-445B-AEFA-97C93FC768E2}" type="pres">
      <dgm:prSet presAssocID="{F7FA96C6-FB57-4E28-8544-A64F03CBCB6C}" presName="space" presStyleCnt="0"/>
      <dgm:spPr/>
    </dgm:pt>
    <dgm:pt modelId="{F8D19BD3-B3C1-4B3C-9679-9BFB614EDC09}" type="pres">
      <dgm:prSet presAssocID="{BE9D1C5B-CB8A-4AD6-8042-AFBF5C1DC6C6}" presName="composite" presStyleCnt="0"/>
      <dgm:spPr/>
    </dgm:pt>
    <dgm:pt modelId="{3572A6B0-6BE0-4072-AF93-4726CAFC1953}" type="pres">
      <dgm:prSet presAssocID="{BE9D1C5B-CB8A-4AD6-8042-AFBF5C1DC6C6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9684690-DFCC-440A-9E8C-712EF8B5A3D3}" type="pres">
      <dgm:prSet presAssocID="{BE9D1C5B-CB8A-4AD6-8042-AFBF5C1DC6C6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F888ACC-D090-4C3E-BF99-1FCE4B75A0F1}" type="pres">
      <dgm:prSet presAssocID="{3DC78714-DEDC-4D12-89D2-42817F54E119}" presName="space" presStyleCnt="0"/>
      <dgm:spPr/>
    </dgm:pt>
    <dgm:pt modelId="{827C9ED0-EEBB-4510-9EED-5180A956EBE0}" type="pres">
      <dgm:prSet presAssocID="{83889504-D0B0-4EF1-916E-56846FCC7F33}" presName="composite" presStyleCnt="0"/>
      <dgm:spPr/>
    </dgm:pt>
    <dgm:pt modelId="{5F6B291B-F4A4-43B5-994A-48C281480EDD}" type="pres">
      <dgm:prSet presAssocID="{83889504-D0B0-4EF1-916E-56846FCC7F33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C312990-7D85-4297-AD33-3477D8F68EEC}" type="pres">
      <dgm:prSet presAssocID="{83889504-D0B0-4EF1-916E-56846FCC7F33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FCA360E-50D4-431E-A996-F5A9C909DB05}" type="pres">
      <dgm:prSet presAssocID="{24E62B9F-3A7A-439D-8716-75F015CD8877}" presName="space" presStyleCnt="0"/>
      <dgm:spPr/>
    </dgm:pt>
    <dgm:pt modelId="{40B1006A-C522-4878-BA90-4E4AF9040AC0}" type="pres">
      <dgm:prSet presAssocID="{943EEDFD-BD75-4C1D-B5EC-63A5F7AF8AD3}" presName="composite" presStyleCnt="0"/>
      <dgm:spPr/>
    </dgm:pt>
    <dgm:pt modelId="{194B43FD-FFC2-4CD4-8B7C-AC806C4E6ECC}" type="pres">
      <dgm:prSet presAssocID="{943EEDFD-BD75-4C1D-B5EC-63A5F7AF8AD3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6FA36BC-9890-4964-9E6A-45678D545CB2}" type="pres">
      <dgm:prSet presAssocID="{943EEDFD-BD75-4C1D-B5EC-63A5F7AF8AD3}" presName="desTx" presStyleLbl="revTx" presStyleIdx="2" presStyleCnt="3">
        <dgm:presLayoutVars>
          <dgm:bulletEnabled val="1"/>
        </dgm:presLayoutVars>
      </dgm:prSet>
      <dgm:spPr/>
    </dgm:pt>
  </dgm:ptLst>
  <dgm:cxnLst>
    <dgm:cxn modelId="{F8D0FD1E-F012-4F2B-9684-08ADECBF5D13}" type="presOf" srcId="{943EEDFD-BD75-4C1D-B5EC-63A5F7AF8AD3}" destId="{194B43FD-FFC2-4CD4-8B7C-AC806C4E6ECC}" srcOrd="0" destOrd="0" presId="urn:microsoft.com/office/officeart/2005/8/layout/chevron1"/>
    <dgm:cxn modelId="{5F9D076F-7E82-4E45-A4D7-87339972A019}" type="presOf" srcId="{431F0686-EFD0-43AD-8E10-4D9A5C094EA1}" destId="{F9684690-DFCC-440A-9E8C-712EF8B5A3D3}" srcOrd="0" destOrd="2" presId="urn:microsoft.com/office/officeart/2005/8/layout/chevron1"/>
    <dgm:cxn modelId="{14518CFC-CEC3-4E3C-BA7A-29B548FB1D36}" type="presOf" srcId="{02D602EE-48FC-4791-9885-80342A760D03}" destId="{F9684690-DFCC-440A-9E8C-712EF8B5A3D3}" srcOrd="0" destOrd="3" presId="urn:microsoft.com/office/officeart/2005/8/layout/chevron1"/>
    <dgm:cxn modelId="{AFEDB071-CAF2-4CFA-BFAF-4CD08938265E}" srcId="{BE9D1C5B-CB8A-4AD6-8042-AFBF5C1DC6C6}" destId="{8329D0D2-73B8-4331-B37C-D1B220373943}" srcOrd="4" destOrd="0" parTransId="{DD899790-ED02-4BEF-8CEC-7C635943765B}" sibTransId="{2CEFF241-280D-442B-AA2B-85DF60DD8733}"/>
    <dgm:cxn modelId="{F46903BB-2EBE-4931-8C0C-F0893AB3E0A5}" type="presOf" srcId="{9C4A3987-576D-447A-9FDE-F37D05E48AF0}" destId="{F9684690-DFCC-440A-9E8C-712EF8B5A3D3}" srcOrd="0" destOrd="0" presId="urn:microsoft.com/office/officeart/2005/8/layout/chevron1"/>
    <dgm:cxn modelId="{6F9FE7D0-6225-4401-B5B5-CE14742729E2}" type="presOf" srcId="{85FFA0D8-7EF6-4523-8D70-5DE89E43FE37}" destId="{4B6CDD84-E236-41D3-9C81-2D01D0B5B59A}" srcOrd="0" destOrd="0" presId="urn:microsoft.com/office/officeart/2005/8/layout/chevron1"/>
    <dgm:cxn modelId="{9D727DF5-38A5-4010-ACAB-66EECA26CFB2}" type="presOf" srcId="{7FB8617D-6046-479A-BC67-CC8DEB5A7596}" destId="{A4513345-DE70-455E-9C5D-59EA9932F074}" srcOrd="0" destOrd="0" presId="urn:microsoft.com/office/officeart/2005/8/layout/chevron1"/>
    <dgm:cxn modelId="{BC6188EA-9884-48FD-8DE0-49D55BB15A66}" type="presOf" srcId="{8329D0D2-73B8-4331-B37C-D1B220373943}" destId="{F9684690-DFCC-440A-9E8C-712EF8B5A3D3}" srcOrd="0" destOrd="4" presId="urn:microsoft.com/office/officeart/2005/8/layout/chevron1"/>
    <dgm:cxn modelId="{E546876F-A1A4-445C-AA9F-5CF9A8575AF9}" srcId="{A2FDCDB2-99B6-4280-A936-BCCE629CBC38}" destId="{7FB8617D-6046-479A-BC67-CC8DEB5A7596}" srcOrd="0" destOrd="0" parTransId="{BA8B4A8C-F02D-4B88-9479-02CFA32BCA92}" sibTransId="{3636B64D-AA3A-44BE-97AF-C3A23E0CF4A0}"/>
    <dgm:cxn modelId="{1600C54F-5B74-48BC-B3C1-CE9260EC13EB}" type="presOf" srcId="{9803DA58-60F2-4DDC-8B05-75983E26A470}" destId="{CC312990-7D85-4297-AD33-3477D8F68EEC}" srcOrd="0" destOrd="0" presId="urn:microsoft.com/office/officeart/2005/8/layout/chevron1"/>
    <dgm:cxn modelId="{CBD5C131-C693-40E8-882E-04C93429DBAE}" type="presOf" srcId="{AD1AB8D7-1280-4626-A3E8-E2FFF27097D2}" destId="{F9684690-DFCC-440A-9E8C-712EF8B5A3D3}" srcOrd="0" destOrd="1" presId="urn:microsoft.com/office/officeart/2005/8/layout/chevron1"/>
    <dgm:cxn modelId="{0A10613F-576B-4ACA-982E-A2B04046A262}" type="presOf" srcId="{83889504-D0B0-4EF1-916E-56846FCC7F33}" destId="{5F6B291B-F4A4-43B5-994A-48C281480EDD}" srcOrd="0" destOrd="0" presId="urn:microsoft.com/office/officeart/2005/8/layout/chevron1"/>
    <dgm:cxn modelId="{0F79BB87-6B2E-40E3-9D48-D3C6FCB26D64}" srcId="{BE9D1C5B-CB8A-4AD6-8042-AFBF5C1DC6C6}" destId="{9C4A3987-576D-447A-9FDE-F37D05E48AF0}" srcOrd="0" destOrd="0" parTransId="{DB12CB1C-7649-4ED5-B2FD-E46368624896}" sibTransId="{0AE33A72-D18E-4A04-9B1E-522A19D7CA25}"/>
    <dgm:cxn modelId="{8862A563-2F44-42E0-BFE7-487EB75292F5}" srcId="{83889504-D0B0-4EF1-916E-56846FCC7F33}" destId="{9803DA58-60F2-4DDC-8B05-75983E26A470}" srcOrd="0" destOrd="0" parTransId="{00192F01-7F1F-4D9A-AB7D-7CCDEAE99CBA}" sibTransId="{08B1BC3C-B652-4F22-A1CE-44FA93132737}"/>
    <dgm:cxn modelId="{0AFB9CA5-E7A8-4BA3-9278-BE3C735E640E}" srcId="{BE9D1C5B-CB8A-4AD6-8042-AFBF5C1DC6C6}" destId="{431F0686-EFD0-43AD-8E10-4D9A5C094EA1}" srcOrd="2" destOrd="0" parTransId="{D0E166E4-1B87-4836-A59A-0E93CE34C2E8}" sibTransId="{1F741A75-B731-4BEC-B4F4-703F84451447}"/>
    <dgm:cxn modelId="{93F58413-B9D1-4E86-BDFB-047611854F60}" type="presOf" srcId="{C95E35D9-984B-43F9-AF44-25407FAA822A}" destId="{660D27C3-9E18-427A-A9B6-B8C44C967447}" srcOrd="0" destOrd="0" presId="urn:microsoft.com/office/officeart/2005/8/layout/chevron1"/>
    <dgm:cxn modelId="{F39BB549-FE8E-45CB-AA52-49284E67EB4E}" type="presOf" srcId="{06CADE33-B504-499F-ADB9-F8FED953B355}" destId="{CC312990-7D85-4297-AD33-3477D8F68EEC}" srcOrd="0" destOrd="1" presId="urn:microsoft.com/office/officeart/2005/8/layout/chevron1"/>
    <dgm:cxn modelId="{D60EADB4-3153-478E-9944-71DC36CFB9B2}" type="presOf" srcId="{BE9D1C5B-CB8A-4AD6-8042-AFBF5C1DC6C6}" destId="{3572A6B0-6BE0-4072-AF93-4726CAFC1953}" srcOrd="0" destOrd="0" presId="urn:microsoft.com/office/officeart/2005/8/layout/chevron1"/>
    <dgm:cxn modelId="{3FC4E826-B7BF-4748-80BD-42EE7C308E29}" srcId="{83889504-D0B0-4EF1-916E-56846FCC7F33}" destId="{06CADE33-B504-499F-ADB9-F8FED953B355}" srcOrd="1" destOrd="0" parTransId="{BFD161B2-749B-41B3-8B66-6C18CCE2AE60}" sibTransId="{893C6ECF-9835-42BD-9222-4AFB6AF70E69}"/>
    <dgm:cxn modelId="{EF2D9C9B-E6BC-4272-8528-2674F551DCB1}" srcId="{A2FDCDB2-99B6-4280-A936-BCCE629CBC38}" destId="{C95E35D9-984B-43F9-AF44-25407FAA822A}" srcOrd="1" destOrd="0" parTransId="{783874C4-5615-4A8B-8B4B-718C7312184A}" sibTransId="{F7FA96C6-FB57-4E28-8544-A64F03CBCB6C}"/>
    <dgm:cxn modelId="{D878AD6C-D428-4841-AD96-725BA598C478}" type="presOf" srcId="{A2FDCDB2-99B6-4280-A936-BCCE629CBC38}" destId="{8ACA1C2D-A0DC-404A-B238-02E082DECDCB}" srcOrd="0" destOrd="0" presId="urn:microsoft.com/office/officeart/2005/8/layout/chevron1"/>
    <dgm:cxn modelId="{109F10ED-A7A3-4216-AC2C-D3238491F551}" srcId="{A2FDCDB2-99B6-4280-A936-BCCE629CBC38}" destId="{83889504-D0B0-4EF1-916E-56846FCC7F33}" srcOrd="3" destOrd="0" parTransId="{08F3EB5E-18F8-41DC-83F7-36D826E5E1E9}" sibTransId="{24E62B9F-3A7A-439D-8716-75F015CD8877}"/>
    <dgm:cxn modelId="{0EE590B2-8C88-4B2A-9788-26046D778D76}" srcId="{7FB8617D-6046-479A-BC67-CC8DEB5A7596}" destId="{85FFA0D8-7EF6-4523-8D70-5DE89E43FE37}" srcOrd="0" destOrd="0" parTransId="{9695D57F-CCF2-426A-A58D-B25F61737126}" sibTransId="{B1C87C0D-CE68-4934-ACC3-F28A80D1FF89}"/>
    <dgm:cxn modelId="{732244A2-7D5C-4A0A-AB2B-8FC249C94A31}" srcId="{A2FDCDB2-99B6-4280-A936-BCCE629CBC38}" destId="{BE9D1C5B-CB8A-4AD6-8042-AFBF5C1DC6C6}" srcOrd="2" destOrd="0" parTransId="{C68695AD-97DD-4899-B981-365F3554BA47}" sibTransId="{3DC78714-DEDC-4D12-89D2-42817F54E119}"/>
    <dgm:cxn modelId="{CB7F578F-FE97-470B-81AA-09540FBB4471}" type="presOf" srcId="{74F39522-0F09-4AD7-A096-588EAEDE85C5}" destId="{4B6CDD84-E236-41D3-9C81-2D01D0B5B59A}" srcOrd="0" destOrd="1" presId="urn:microsoft.com/office/officeart/2005/8/layout/chevron1"/>
    <dgm:cxn modelId="{B36147B8-8E55-4D39-8C99-80A5C31B5060}" srcId="{A2FDCDB2-99B6-4280-A936-BCCE629CBC38}" destId="{943EEDFD-BD75-4C1D-B5EC-63A5F7AF8AD3}" srcOrd="4" destOrd="0" parTransId="{A24CE8F5-4ECD-4C08-84B0-2A4EF0332F6F}" sibTransId="{15578B3E-C193-4B1B-AA6C-2ECD259B65DB}"/>
    <dgm:cxn modelId="{60A8A5B0-C94F-4E05-B01D-BB5041ACEE1A}" srcId="{BE9D1C5B-CB8A-4AD6-8042-AFBF5C1DC6C6}" destId="{02D602EE-48FC-4791-9885-80342A760D03}" srcOrd="3" destOrd="0" parTransId="{B5EF913F-1268-4EE7-AB6A-D78680A2733A}" sibTransId="{960876DB-F157-488D-8E88-DB3AD0A25A6F}"/>
    <dgm:cxn modelId="{E275834C-72F7-4392-95A6-F1590EBF1E9D}" srcId="{BE9D1C5B-CB8A-4AD6-8042-AFBF5C1DC6C6}" destId="{AD1AB8D7-1280-4626-A3E8-E2FFF27097D2}" srcOrd="1" destOrd="0" parTransId="{F64685F0-D2EB-4FEA-B196-44FC2D6D7F56}" sibTransId="{19FD96B5-BBC5-4F42-A5B7-2D7CCEF28A41}"/>
    <dgm:cxn modelId="{6AE29BD3-638F-4812-B8C1-4E802D9EE535}" srcId="{7FB8617D-6046-479A-BC67-CC8DEB5A7596}" destId="{74F39522-0F09-4AD7-A096-588EAEDE85C5}" srcOrd="1" destOrd="0" parTransId="{96A9C66C-FFB5-4F26-A582-4CB4D74DE9B6}" sibTransId="{97C7A86A-F3EC-48EB-8187-2C3A34E8F9DB}"/>
    <dgm:cxn modelId="{42391010-23A2-451E-90F6-7E6289648588}" type="presParOf" srcId="{8ACA1C2D-A0DC-404A-B238-02E082DECDCB}" destId="{C1C66B94-9673-472F-8D9B-6F9FED3C05EE}" srcOrd="0" destOrd="0" presId="urn:microsoft.com/office/officeart/2005/8/layout/chevron1"/>
    <dgm:cxn modelId="{2A87159D-9104-4F96-BB57-9F392F34DAD3}" type="presParOf" srcId="{C1C66B94-9673-472F-8D9B-6F9FED3C05EE}" destId="{A4513345-DE70-455E-9C5D-59EA9932F074}" srcOrd="0" destOrd="0" presId="urn:microsoft.com/office/officeart/2005/8/layout/chevron1"/>
    <dgm:cxn modelId="{9604B665-9580-44BF-AF43-E5D30A5776F7}" type="presParOf" srcId="{C1C66B94-9673-472F-8D9B-6F9FED3C05EE}" destId="{4B6CDD84-E236-41D3-9C81-2D01D0B5B59A}" srcOrd="1" destOrd="0" presId="urn:microsoft.com/office/officeart/2005/8/layout/chevron1"/>
    <dgm:cxn modelId="{6690D3C3-8A65-4C8F-B737-2F6F7761EEEB}" type="presParOf" srcId="{8ACA1C2D-A0DC-404A-B238-02E082DECDCB}" destId="{ACD91C0D-0B9D-4BA4-A0A4-8F64BCB1D7B2}" srcOrd="1" destOrd="0" presId="urn:microsoft.com/office/officeart/2005/8/layout/chevron1"/>
    <dgm:cxn modelId="{C1EABAE9-4941-404D-A60F-1E91AFC261EE}" type="presParOf" srcId="{8ACA1C2D-A0DC-404A-B238-02E082DECDCB}" destId="{9899325E-ED83-43CB-8CEE-D9FEE181385F}" srcOrd="2" destOrd="0" presId="urn:microsoft.com/office/officeart/2005/8/layout/chevron1"/>
    <dgm:cxn modelId="{E915F652-0293-4D6A-9E43-069BA070E0D4}" type="presParOf" srcId="{9899325E-ED83-43CB-8CEE-D9FEE181385F}" destId="{660D27C3-9E18-427A-A9B6-B8C44C967447}" srcOrd="0" destOrd="0" presId="urn:microsoft.com/office/officeart/2005/8/layout/chevron1"/>
    <dgm:cxn modelId="{E58B7AF3-5BF1-4E7B-899C-FF2144719AD7}" type="presParOf" srcId="{9899325E-ED83-43CB-8CEE-D9FEE181385F}" destId="{AC4FCE19-86EA-4222-9D00-4BBF910DBAB1}" srcOrd="1" destOrd="0" presId="urn:microsoft.com/office/officeart/2005/8/layout/chevron1"/>
    <dgm:cxn modelId="{A83064C8-CF81-4618-BA8A-1DE124FF7E55}" type="presParOf" srcId="{8ACA1C2D-A0DC-404A-B238-02E082DECDCB}" destId="{A65E4C2F-1DD8-445B-AEFA-97C93FC768E2}" srcOrd="3" destOrd="0" presId="urn:microsoft.com/office/officeart/2005/8/layout/chevron1"/>
    <dgm:cxn modelId="{21B6F615-92CC-4DEB-AD2D-E5E5213AEECB}" type="presParOf" srcId="{8ACA1C2D-A0DC-404A-B238-02E082DECDCB}" destId="{F8D19BD3-B3C1-4B3C-9679-9BFB614EDC09}" srcOrd="4" destOrd="0" presId="urn:microsoft.com/office/officeart/2005/8/layout/chevron1"/>
    <dgm:cxn modelId="{94FB202D-493A-4076-A4F8-A1FCC74CA6A2}" type="presParOf" srcId="{F8D19BD3-B3C1-4B3C-9679-9BFB614EDC09}" destId="{3572A6B0-6BE0-4072-AF93-4726CAFC1953}" srcOrd="0" destOrd="0" presId="urn:microsoft.com/office/officeart/2005/8/layout/chevron1"/>
    <dgm:cxn modelId="{23A0627A-5B6F-4C50-8DD8-E3D9B97E1C75}" type="presParOf" srcId="{F8D19BD3-B3C1-4B3C-9679-9BFB614EDC09}" destId="{F9684690-DFCC-440A-9E8C-712EF8B5A3D3}" srcOrd="1" destOrd="0" presId="urn:microsoft.com/office/officeart/2005/8/layout/chevron1"/>
    <dgm:cxn modelId="{FA9709CD-DA4A-4870-A5C5-16B256AD2C2B}" type="presParOf" srcId="{8ACA1C2D-A0DC-404A-B238-02E082DECDCB}" destId="{6F888ACC-D090-4C3E-BF99-1FCE4B75A0F1}" srcOrd="5" destOrd="0" presId="urn:microsoft.com/office/officeart/2005/8/layout/chevron1"/>
    <dgm:cxn modelId="{C755AD99-8CB4-44FD-B2C5-ACA84186848A}" type="presParOf" srcId="{8ACA1C2D-A0DC-404A-B238-02E082DECDCB}" destId="{827C9ED0-EEBB-4510-9EED-5180A956EBE0}" srcOrd="6" destOrd="0" presId="urn:microsoft.com/office/officeart/2005/8/layout/chevron1"/>
    <dgm:cxn modelId="{B9DD7DA5-A029-4C05-9288-B0CC191D9BF3}" type="presParOf" srcId="{827C9ED0-EEBB-4510-9EED-5180A956EBE0}" destId="{5F6B291B-F4A4-43B5-994A-48C281480EDD}" srcOrd="0" destOrd="0" presId="urn:microsoft.com/office/officeart/2005/8/layout/chevron1"/>
    <dgm:cxn modelId="{F170BAE7-2B58-42AE-AAAC-9F1925896990}" type="presParOf" srcId="{827C9ED0-EEBB-4510-9EED-5180A956EBE0}" destId="{CC312990-7D85-4297-AD33-3477D8F68EEC}" srcOrd="1" destOrd="0" presId="urn:microsoft.com/office/officeart/2005/8/layout/chevron1"/>
    <dgm:cxn modelId="{5A169CDC-D300-4100-95E9-27133FEDE66F}" type="presParOf" srcId="{8ACA1C2D-A0DC-404A-B238-02E082DECDCB}" destId="{FFCA360E-50D4-431E-A996-F5A9C909DB05}" srcOrd="7" destOrd="0" presId="urn:microsoft.com/office/officeart/2005/8/layout/chevron1"/>
    <dgm:cxn modelId="{3820A848-0793-41EB-8B4E-DE6AD643C1ED}" type="presParOf" srcId="{8ACA1C2D-A0DC-404A-B238-02E082DECDCB}" destId="{40B1006A-C522-4878-BA90-4E4AF9040AC0}" srcOrd="8" destOrd="0" presId="urn:microsoft.com/office/officeart/2005/8/layout/chevron1"/>
    <dgm:cxn modelId="{9B110B9C-A237-41C6-BA56-6E187FADA140}" type="presParOf" srcId="{40B1006A-C522-4878-BA90-4E4AF9040AC0}" destId="{194B43FD-FFC2-4CD4-8B7C-AC806C4E6ECC}" srcOrd="0" destOrd="0" presId="urn:microsoft.com/office/officeart/2005/8/layout/chevron1"/>
    <dgm:cxn modelId="{74E3FCB0-3F82-4A8D-97FE-65EA40C00837}" type="presParOf" srcId="{40B1006A-C522-4878-BA90-4E4AF9040AC0}" destId="{D6FA36BC-9890-4964-9E6A-45678D545CB2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DCDB2-99B6-4280-A936-BCCE629CBC3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B8617D-6046-479A-BC67-CC8DEB5A7596}">
      <dgm:prSet phldrT="[Text]"/>
      <dgm:spPr/>
      <dgm:t>
        <a:bodyPr/>
        <a:lstStyle/>
        <a:p>
          <a:r>
            <a:rPr lang="en-AU" dirty="0" smtClean="0"/>
            <a:t>Market frictions</a:t>
          </a:r>
          <a:endParaRPr lang="en-AU" dirty="0"/>
        </a:p>
      </dgm:t>
    </dgm:pt>
    <dgm:pt modelId="{BA8B4A8C-F02D-4B88-9479-02CFA32BCA92}" type="parTrans" cxnId="{E546876F-A1A4-445C-AA9F-5CF9A8575AF9}">
      <dgm:prSet/>
      <dgm:spPr/>
      <dgm:t>
        <a:bodyPr/>
        <a:lstStyle/>
        <a:p>
          <a:endParaRPr lang="en-AU"/>
        </a:p>
      </dgm:t>
    </dgm:pt>
    <dgm:pt modelId="{3636B64D-AA3A-44BE-97AF-C3A23E0CF4A0}" type="sibTrans" cxnId="{E546876F-A1A4-445C-AA9F-5CF9A8575AF9}">
      <dgm:prSet/>
      <dgm:spPr/>
      <dgm:t>
        <a:bodyPr/>
        <a:lstStyle/>
        <a:p>
          <a:endParaRPr lang="en-AU"/>
        </a:p>
      </dgm:t>
    </dgm:pt>
    <dgm:pt modelId="{C95E35D9-984B-43F9-AF44-25407FAA822A}">
      <dgm:prSet phldrT="[Text]"/>
      <dgm:spPr/>
      <dgm:t>
        <a:bodyPr/>
        <a:lstStyle/>
        <a:p>
          <a:r>
            <a:rPr lang="en-AU" dirty="0" smtClean="0"/>
            <a:t>Financial markets and Intermediaries</a:t>
          </a:r>
          <a:endParaRPr lang="en-AU" dirty="0"/>
        </a:p>
      </dgm:t>
    </dgm:pt>
    <dgm:pt modelId="{783874C4-5615-4A8B-8B4B-718C7312184A}" type="parTrans" cxnId="{EF2D9C9B-E6BC-4272-8528-2674F551DCB1}">
      <dgm:prSet/>
      <dgm:spPr/>
      <dgm:t>
        <a:bodyPr/>
        <a:lstStyle/>
        <a:p>
          <a:endParaRPr lang="en-AU"/>
        </a:p>
      </dgm:t>
    </dgm:pt>
    <dgm:pt modelId="{F7FA96C6-FB57-4E28-8544-A64F03CBCB6C}" type="sibTrans" cxnId="{EF2D9C9B-E6BC-4272-8528-2674F551DCB1}">
      <dgm:prSet/>
      <dgm:spPr/>
      <dgm:t>
        <a:bodyPr/>
        <a:lstStyle/>
        <a:p>
          <a:endParaRPr lang="en-AU"/>
        </a:p>
      </dgm:t>
    </dgm:pt>
    <dgm:pt modelId="{BE9D1C5B-CB8A-4AD6-8042-AFBF5C1DC6C6}">
      <dgm:prSet phldrT="[Text]"/>
      <dgm:spPr/>
      <dgm:t>
        <a:bodyPr/>
        <a:lstStyle/>
        <a:p>
          <a:r>
            <a:rPr lang="en-AU" dirty="0" smtClean="0"/>
            <a:t>Financial Functions</a:t>
          </a:r>
          <a:endParaRPr lang="en-AU" dirty="0"/>
        </a:p>
      </dgm:t>
    </dgm:pt>
    <dgm:pt modelId="{C68695AD-97DD-4899-B981-365F3554BA47}" type="parTrans" cxnId="{732244A2-7D5C-4A0A-AB2B-8FC249C94A31}">
      <dgm:prSet/>
      <dgm:spPr/>
      <dgm:t>
        <a:bodyPr/>
        <a:lstStyle/>
        <a:p>
          <a:endParaRPr lang="en-AU"/>
        </a:p>
      </dgm:t>
    </dgm:pt>
    <dgm:pt modelId="{3DC78714-DEDC-4D12-89D2-42817F54E119}" type="sibTrans" cxnId="{732244A2-7D5C-4A0A-AB2B-8FC249C94A31}">
      <dgm:prSet/>
      <dgm:spPr/>
      <dgm:t>
        <a:bodyPr/>
        <a:lstStyle/>
        <a:p>
          <a:endParaRPr lang="en-AU"/>
        </a:p>
      </dgm:t>
    </dgm:pt>
    <dgm:pt modelId="{85FFA0D8-7EF6-4523-8D70-5DE89E43FE37}">
      <dgm:prSet phldrT="[Text]"/>
      <dgm:spPr/>
      <dgm:t>
        <a:bodyPr/>
        <a:lstStyle/>
        <a:p>
          <a:r>
            <a:rPr lang="en-AU" dirty="0" smtClean="0"/>
            <a:t>Information costs</a:t>
          </a:r>
          <a:endParaRPr lang="en-AU" dirty="0"/>
        </a:p>
      </dgm:t>
    </dgm:pt>
    <dgm:pt modelId="{9695D57F-CCF2-426A-A58D-B25F61737126}" type="parTrans" cxnId="{0EE590B2-8C88-4B2A-9788-26046D778D76}">
      <dgm:prSet/>
      <dgm:spPr/>
      <dgm:t>
        <a:bodyPr/>
        <a:lstStyle/>
        <a:p>
          <a:endParaRPr lang="en-AU"/>
        </a:p>
      </dgm:t>
    </dgm:pt>
    <dgm:pt modelId="{B1C87C0D-CE68-4934-ACC3-F28A80D1FF89}" type="sibTrans" cxnId="{0EE590B2-8C88-4B2A-9788-26046D778D76}">
      <dgm:prSet/>
      <dgm:spPr/>
      <dgm:t>
        <a:bodyPr/>
        <a:lstStyle/>
        <a:p>
          <a:endParaRPr lang="en-AU"/>
        </a:p>
      </dgm:t>
    </dgm:pt>
    <dgm:pt modelId="{74F39522-0F09-4AD7-A096-588EAEDE85C5}">
      <dgm:prSet phldrT="[Text]"/>
      <dgm:spPr/>
      <dgm:t>
        <a:bodyPr/>
        <a:lstStyle/>
        <a:p>
          <a:r>
            <a:rPr lang="en-AU" dirty="0" smtClean="0"/>
            <a:t>Transactions costs	</a:t>
          </a:r>
          <a:endParaRPr lang="en-AU" dirty="0"/>
        </a:p>
      </dgm:t>
    </dgm:pt>
    <dgm:pt modelId="{96A9C66C-FFB5-4F26-A582-4CB4D74DE9B6}" type="parTrans" cxnId="{6AE29BD3-638F-4812-B8C1-4E802D9EE535}">
      <dgm:prSet/>
      <dgm:spPr/>
      <dgm:t>
        <a:bodyPr/>
        <a:lstStyle/>
        <a:p>
          <a:endParaRPr lang="en-AU"/>
        </a:p>
      </dgm:t>
    </dgm:pt>
    <dgm:pt modelId="{97C7A86A-F3EC-48EB-8187-2C3A34E8F9DB}" type="sibTrans" cxnId="{6AE29BD3-638F-4812-B8C1-4E802D9EE535}">
      <dgm:prSet/>
      <dgm:spPr/>
      <dgm:t>
        <a:bodyPr/>
        <a:lstStyle/>
        <a:p>
          <a:endParaRPr lang="en-AU"/>
        </a:p>
      </dgm:t>
    </dgm:pt>
    <dgm:pt modelId="{9C4A3987-576D-447A-9FDE-F37D05E48AF0}">
      <dgm:prSet phldrT="[Text]"/>
      <dgm:spPr/>
      <dgm:t>
        <a:bodyPr/>
        <a:lstStyle/>
        <a:p>
          <a:r>
            <a:rPr lang="en-AU" dirty="0" smtClean="0"/>
            <a:t>Mobilise savings</a:t>
          </a:r>
          <a:endParaRPr lang="en-AU" dirty="0"/>
        </a:p>
      </dgm:t>
    </dgm:pt>
    <dgm:pt modelId="{DB12CB1C-7649-4ED5-B2FD-E46368624896}" type="parTrans" cxnId="{0F79BB87-6B2E-40E3-9D48-D3C6FCB26D64}">
      <dgm:prSet/>
      <dgm:spPr/>
      <dgm:t>
        <a:bodyPr/>
        <a:lstStyle/>
        <a:p>
          <a:endParaRPr lang="en-AU"/>
        </a:p>
      </dgm:t>
    </dgm:pt>
    <dgm:pt modelId="{0AE33A72-D18E-4A04-9B1E-522A19D7CA25}" type="sibTrans" cxnId="{0F79BB87-6B2E-40E3-9D48-D3C6FCB26D64}">
      <dgm:prSet/>
      <dgm:spPr/>
      <dgm:t>
        <a:bodyPr/>
        <a:lstStyle/>
        <a:p>
          <a:endParaRPr lang="en-AU"/>
        </a:p>
      </dgm:t>
    </dgm:pt>
    <dgm:pt modelId="{AD1AB8D7-1280-4626-A3E8-E2FFF27097D2}">
      <dgm:prSet phldrT="[Text]"/>
      <dgm:spPr/>
      <dgm:t>
        <a:bodyPr/>
        <a:lstStyle/>
        <a:p>
          <a:r>
            <a:rPr lang="en-AU" dirty="0" smtClean="0"/>
            <a:t>Allocate resources</a:t>
          </a:r>
          <a:endParaRPr lang="en-AU" dirty="0"/>
        </a:p>
      </dgm:t>
    </dgm:pt>
    <dgm:pt modelId="{F64685F0-D2EB-4FEA-B196-44FC2D6D7F56}" type="parTrans" cxnId="{E275834C-72F7-4392-95A6-F1590EBF1E9D}">
      <dgm:prSet/>
      <dgm:spPr/>
      <dgm:t>
        <a:bodyPr/>
        <a:lstStyle/>
        <a:p>
          <a:endParaRPr lang="en-AU"/>
        </a:p>
      </dgm:t>
    </dgm:pt>
    <dgm:pt modelId="{19FD96B5-BBC5-4F42-A5B7-2D7CCEF28A41}" type="sibTrans" cxnId="{E275834C-72F7-4392-95A6-F1590EBF1E9D}">
      <dgm:prSet/>
      <dgm:spPr/>
      <dgm:t>
        <a:bodyPr/>
        <a:lstStyle/>
        <a:p>
          <a:endParaRPr lang="en-AU"/>
        </a:p>
      </dgm:t>
    </dgm:pt>
    <dgm:pt modelId="{431F0686-EFD0-43AD-8E10-4D9A5C094EA1}">
      <dgm:prSet phldrT="[Text]"/>
      <dgm:spPr/>
      <dgm:t>
        <a:bodyPr/>
        <a:lstStyle/>
        <a:p>
          <a:r>
            <a:rPr lang="en-AU" dirty="0" smtClean="0"/>
            <a:t>Exert corporate control</a:t>
          </a:r>
          <a:endParaRPr lang="en-AU" dirty="0"/>
        </a:p>
      </dgm:t>
    </dgm:pt>
    <dgm:pt modelId="{D0E166E4-1B87-4836-A59A-0E93CE34C2E8}" type="parTrans" cxnId="{0AFB9CA5-E7A8-4BA3-9278-BE3C735E640E}">
      <dgm:prSet/>
      <dgm:spPr/>
      <dgm:t>
        <a:bodyPr/>
        <a:lstStyle/>
        <a:p>
          <a:endParaRPr lang="en-AU"/>
        </a:p>
      </dgm:t>
    </dgm:pt>
    <dgm:pt modelId="{1F741A75-B731-4BEC-B4F4-703F84451447}" type="sibTrans" cxnId="{0AFB9CA5-E7A8-4BA3-9278-BE3C735E640E}">
      <dgm:prSet/>
      <dgm:spPr/>
      <dgm:t>
        <a:bodyPr/>
        <a:lstStyle/>
        <a:p>
          <a:endParaRPr lang="en-AU"/>
        </a:p>
      </dgm:t>
    </dgm:pt>
    <dgm:pt modelId="{02D602EE-48FC-4791-9885-80342A760D03}">
      <dgm:prSet phldrT="[Text]"/>
      <dgm:spPr/>
      <dgm:t>
        <a:bodyPr/>
        <a:lstStyle/>
        <a:p>
          <a:r>
            <a:rPr lang="en-AU" dirty="0" smtClean="0"/>
            <a:t>Facilitate risk management</a:t>
          </a:r>
          <a:endParaRPr lang="en-AU" dirty="0"/>
        </a:p>
      </dgm:t>
    </dgm:pt>
    <dgm:pt modelId="{B5EF913F-1268-4EE7-AB6A-D78680A2733A}" type="parTrans" cxnId="{60A8A5B0-C94F-4E05-B01D-BB5041ACEE1A}">
      <dgm:prSet/>
      <dgm:spPr/>
      <dgm:t>
        <a:bodyPr/>
        <a:lstStyle/>
        <a:p>
          <a:endParaRPr lang="en-AU"/>
        </a:p>
      </dgm:t>
    </dgm:pt>
    <dgm:pt modelId="{960876DB-F157-488D-8E88-DB3AD0A25A6F}" type="sibTrans" cxnId="{60A8A5B0-C94F-4E05-B01D-BB5041ACEE1A}">
      <dgm:prSet/>
      <dgm:spPr/>
      <dgm:t>
        <a:bodyPr/>
        <a:lstStyle/>
        <a:p>
          <a:endParaRPr lang="en-AU"/>
        </a:p>
      </dgm:t>
    </dgm:pt>
    <dgm:pt modelId="{8329D0D2-73B8-4331-B37C-D1B220373943}">
      <dgm:prSet phldrT="[Text]"/>
      <dgm:spPr/>
      <dgm:t>
        <a:bodyPr/>
        <a:lstStyle/>
        <a:p>
          <a:r>
            <a:rPr lang="en-AU" dirty="0" smtClean="0"/>
            <a:t>Ease trading of goods, services, contracts</a:t>
          </a:r>
          <a:endParaRPr lang="en-AU" dirty="0"/>
        </a:p>
      </dgm:t>
    </dgm:pt>
    <dgm:pt modelId="{DD899790-ED02-4BEF-8CEC-7C635943765B}" type="parTrans" cxnId="{AFEDB071-CAF2-4CFA-BFAF-4CD08938265E}">
      <dgm:prSet/>
      <dgm:spPr/>
      <dgm:t>
        <a:bodyPr/>
        <a:lstStyle/>
        <a:p>
          <a:endParaRPr lang="en-AU"/>
        </a:p>
      </dgm:t>
    </dgm:pt>
    <dgm:pt modelId="{2CEFF241-280D-442B-AA2B-85DF60DD8733}" type="sibTrans" cxnId="{AFEDB071-CAF2-4CFA-BFAF-4CD08938265E}">
      <dgm:prSet/>
      <dgm:spPr/>
      <dgm:t>
        <a:bodyPr/>
        <a:lstStyle/>
        <a:p>
          <a:endParaRPr lang="en-AU"/>
        </a:p>
      </dgm:t>
    </dgm:pt>
    <dgm:pt modelId="{83889504-D0B0-4EF1-916E-56846FCC7F33}">
      <dgm:prSet phldrT="[Text]"/>
      <dgm:spPr/>
      <dgm:t>
        <a:bodyPr/>
        <a:lstStyle/>
        <a:p>
          <a:r>
            <a:rPr lang="en-AU" dirty="0" smtClean="0"/>
            <a:t>Channels to growth</a:t>
          </a:r>
          <a:endParaRPr lang="en-AU" dirty="0"/>
        </a:p>
      </dgm:t>
    </dgm:pt>
    <dgm:pt modelId="{08F3EB5E-18F8-41DC-83F7-36D826E5E1E9}" type="parTrans" cxnId="{109F10ED-A7A3-4216-AC2C-D3238491F551}">
      <dgm:prSet/>
      <dgm:spPr/>
      <dgm:t>
        <a:bodyPr/>
        <a:lstStyle/>
        <a:p>
          <a:endParaRPr lang="en-AU"/>
        </a:p>
      </dgm:t>
    </dgm:pt>
    <dgm:pt modelId="{24E62B9F-3A7A-439D-8716-75F015CD8877}" type="sibTrans" cxnId="{109F10ED-A7A3-4216-AC2C-D3238491F551}">
      <dgm:prSet/>
      <dgm:spPr/>
      <dgm:t>
        <a:bodyPr/>
        <a:lstStyle/>
        <a:p>
          <a:endParaRPr lang="en-AU"/>
        </a:p>
      </dgm:t>
    </dgm:pt>
    <dgm:pt modelId="{9803DA58-60F2-4DDC-8B05-75983E26A470}">
      <dgm:prSet phldrT="[Text]"/>
      <dgm:spPr/>
      <dgm:t>
        <a:bodyPr/>
        <a:lstStyle/>
        <a:p>
          <a:r>
            <a:rPr lang="en-AU" dirty="0" smtClean="0"/>
            <a:t>Capital accumulation</a:t>
          </a:r>
          <a:endParaRPr lang="en-AU" dirty="0"/>
        </a:p>
      </dgm:t>
    </dgm:pt>
    <dgm:pt modelId="{00192F01-7F1F-4D9A-AB7D-7CCDEAE99CBA}" type="parTrans" cxnId="{8862A563-2F44-42E0-BFE7-487EB75292F5}">
      <dgm:prSet/>
      <dgm:spPr/>
      <dgm:t>
        <a:bodyPr/>
        <a:lstStyle/>
        <a:p>
          <a:endParaRPr lang="en-AU"/>
        </a:p>
      </dgm:t>
    </dgm:pt>
    <dgm:pt modelId="{08B1BC3C-B652-4F22-A1CE-44FA93132737}" type="sibTrans" cxnId="{8862A563-2F44-42E0-BFE7-487EB75292F5}">
      <dgm:prSet/>
      <dgm:spPr/>
      <dgm:t>
        <a:bodyPr/>
        <a:lstStyle/>
        <a:p>
          <a:endParaRPr lang="en-AU"/>
        </a:p>
      </dgm:t>
    </dgm:pt>
    <dgm:pt modelId="{06CADE33-B504-499F-ADB9-F8FED953B355}">
      <dgm:prSet phldrT="[Text]"/>
      <dgm:spPr/>
      <dgm:t>
        <a:bodyPr/>
        <a:lstStyle/>
        <a:p>
          <a:r>
            <a:rPr lang="en-AU" dirty="0" smtClean="0"/>
            <a:t>Technological innovation</a:t>
          </a:r>
          <a:endParaRPr lang="en-AU" dirty="0"/>
        </a:p>
      </dgm:t>
    </dgm:pt>
    <dgm:pt modelId="{BFD161B2-749B-41B3-8B66-6C18CCE2AE60}" type="parTrans" cxnId="{3FC4E826-B7BF-4748-80BD-42EE7C308E29}">
      <dgm:prSet/>
      <dgm:spPr/>
      <dgm:t>
        <a:bodyPr/>
        <a:lstStyle/>
        <a:p>
          <a:endParaRPr lang="en-AU"/>
        </a:p>
      </dgm:t>
    </dgm:pt>
    <dgm:pt modelId="{893C6ECF-9835-42BD-9222-4AFB6AF70E69}" type="sibTrans" cxnId="{3FC4E826-B7BF-4748-80BD-42EE7C308E29}">
      <dgm:prSet/>
      <dgm:spPr/>
      <dgm:t>
        <a:bodyPr/>
        <a:lstStyle/>
        <a:p>
          <a:endParaRPr lang="en-AU"/>
        </a:p>
      </dgm:t>
    </dgm:pt>
    <dgm:pt modelId="{943EEDFD-BD75-4C1D-B5EC-63A5F7AF8AD3}">
      <dgm:prSet phldrT="[Text]"/>
      <dgm:spPr/>
      <dgm:t>
        <a:bodyPr/>
        <a:lstStyle/>
        <a:p>
          <a:r>
            <a:rPr lang="en-AU" dirty="0" smtClean="0"/>
            <a:t>Growth</a:t>
          </a:r>
          <a:endParaRPr lang="en-AU" dirty="0"/>
        </a:p>
      </dgm:t>
    </dgm:pt>
    <dgm:pt modelId="{A24CE8F5-4ECD-4C08-84B0-2A4EF0332F6F}" type="parTrans" cxnId="{B36147B8-8E55-4D39-8C99-80A5C31B5060}">
      <dgm:prSet/>
      <dgm:spPr/>
      <dgm:t>
        <a:bodyPr/>
        <a:lstStyle/>
        <a:p>
          <a:endParaRPr lang="en-AU"/>
        </a:p>
      </dgm:t>
    </dgm:pt>
    <dgm:pt modelId="{15578B3E-C193-4B1B-AA6C-2ECD259B65DB}" type="sibTrans" cxnId="{B36147B8-8E55-4D39-8C99-80A5C31B5060}">
      <dgm:prSet/>
      <dgm:spPr/>
      <dgm:t>
        <a:bodyPr/>
        <a:lstStyle/>
        <a:p>
          <a:endParaRPr lang="en-AU"/>
        </a:p>
      </dgm:t>
    </dgm:pt>
    <dgm:pt modelId="{8ACA1C2D-A0DC-404A-B238-02E082DECDCB}" type="pres">
      <dgm:prSet presAssocID="{A2FDCDB2-99B6-4280-A936-BCCE629CBC38}" presName="Name0" presStyleCnt="0">
        <dgm:presLayoutVars>
          <dgm:dir/>
          <dgm:animLvl val="lvl"/>
          <dgm:resizeHandles val="exact"/>
        </dgm:presLayoutVars>
      </dgm:prSet>
      <dgm:spPr/>
    </dgm:pt>
    <dgm:pt modelId="{C1C66B94-9673-472F-8D9B-6F9FED3C05EE}" type="pres">
      <dgm:prSet presAssocID="{7FB8617D-6046-479A-BC67-CC8DEB5A7596}" presName="composite" presStyleCnt="0"/>
      <dgm:spPr/>
    </dgm:pt>
    <dgm:pt modelId="{A4513345-DE70-455E-9C5D-59EA9932F074}" type="pres">
      <dgm:prSet presAssocID="{7FB8617D-6046-479A-BC67-CC8DEB5A7596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B6CDD84-E236-41D3-9C81-2D01D0B5B59A}" type="pres">
      <dgm:prSet presAssocID="{7FB8617D-6046-479A-BC67-CC8DEB5A7596}" presName="desTx" presStyleLbl="revTx" presStyleIdx="0" presStyleCnt="3">
        <dgm:presLayoutVars>
          <dgm:bulletEnabled val="1"/>
        </dgm:presLayoutVars>
      </dgm:prSet>
      <dgm:spPr/>
    </dgm:pt>
    <dgm:pt modelId="{ACD91C0D-0B9D-4BA4-A0A4-8F64BCB1D7B2}" type="pres">
      <dgm:prSet presAssocID="{3636B64D-AA3A-44BE-97AF-C3A23E0CF4A0}" presName="space" presStyleCnt="0"/>
      <dgm:spPr/>
    </dgm:pt>
    <dgm:pt modelId="{9899325E-ED83-43CB-8CEE-D9FEE181385F}" type="pres">
      <dgm:prSet presAssocID="{C95E35D9-984B-43F9-AF44-25407FAA822A}" presName="composite" presStyleCnt="0"/>
      <dgm:spPr/>
    </dgm:pt>
    <dgm:pt modelId="{660D27C3-9E18-427A-A9B6-B8C44C967447}" type="pres">
      <dgm:prSet presAssocID="{C95E35D9-984B-43F9-AF44-25407FAA822A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C4FCE19-86EA-4222-9D00-4BBF910DBAB1}" type="pres">
      <dgm:prSet presAssocID="{C95E35D9-984B-43F9-AF44-25407FAA822A}" presName="desTx" presStyleLbl="revTx" presStyleIdx="0" presStyleCnt="3">
        <dgm:presLayoutVars>
          <dgm:bulletEnabled val="1"/>
        </dgm:presLayoutVars>
      </dgm:prSet>
      <dgm:spPr/>
    </dgm:pt>
    <dgm:pt modelId="{A65E4C2F-1DD8-445B-AEFA-97C93FC768E2}" type="pres">
      <dgm:prSet presAssocID="{F7FA96C6-FB57-4E28-8544-A64F03CBCB6C}" presName="space" presStyleCnt="0"/>
      <dgm:spPr/>
    </dgm:pt>
    <dgm:pt modelId="{F8D19BD3-B3C1-4B3C-9679-9BFB614EDC09}" type="pres">
      <dgm:prSet presAssocID="{BE9D1C5B-CB8A-4AD6-8042-AFBF5C1DC6C6}" presName="composite" presStyleCnt="0"/>
      <dgm:spPr/>
    </dgm:pt>
    <dgm:pt modelId="{3572A6B0-6BE0-4072-AF93-4726CAFC1953}" type="pres">
      <dgm:prSet presAssocID="{BE9D1C5B-CB8A-4AD6-8042-AFBF5C1DC6C6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9684690-DFCC-440A-9E8C-712EF8B5A3D3}" type="pres">
      <dgm:prSet presAssocID="{BE9D1C5B-CB8A-4AD6-8042-AFBF5C1DC6C6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F888ACC-D090-4C3E-BF99-1FCE4B75A0F1}" type="pres">
      <dgm:prSet presAssocID="{3DC78714-DEDC-4D12-89D2-42817F54E119}" presName="space" presStyleCnt="0"/>
      <dgm:spPr/>
    </dgm:pt>
    <dgm:pt modelId="{827C9ED0-EEBB-4510-9EED-5180A956EBE0}" type="pres">
      <dgm:prSet presAssocID="{83889504-D0B0-4EF1-916E-56846FCC7F33}" presName="composite" presStyleCnt="0"/>
      <dgm:spPr/>
    </dgm:pt>
    <dgm:pt modelId="{5F6B291B-F4A4-43B5-994A-48C281480EDD}" type="pres">
      <dgm:prSet presAssocID="{83889504-D0B0-4EF1-916E-56846FCC7F33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C312990-7D85-4297-AD33-3477D8F68EEC}" type="pres">
      <dgm:prSet presAssocID="{83889504-D0B0-4EF1-916E-56846FCC7F33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FCA360E-50D4-431E-A996-F5A9C909DB05}" type="pres">
      <dgm:prSet presAssocID="{24E62B9F-3A7A-439D-8716-75F015CD8877}" presName="space" presStyleCnt="0"/>
      <dgm:spPr/>
    </dgm:pt>
    <dgm:pt modelId="{40B1006A-C522-4878-BA90-4E4AF9040AC0}" type="pres">
      <dgm:prSet presAssocID="{943EEDFD-BD75-4C1D-B5EC-63A5F7AF8AD3}" presName="composite" presStyleCnt="0"/>
      <dgm:spPr/>
    </dgm:pt>
    <dgm:pt modelId="{194B43FD-FFC2-4CD4-8B7C-AC806C4E6ECC}" type="pres">
      <dgm:prSet presAssocID="{943EEDFD-BD75-4C1D-B5EC-63A5F7AF8AD3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6FA36BC-9890-4964-9E6A-45678D545CB2}" type="pres">
      <dgm:prSet presAssocID="{943EEDFD-BD75-4C1D-B5EC-63A5F7AF8AD3}" presName="desTx" presStyleLbl="revTx" presStyleIdx="2" presStyleCnt="3">
        <dgm:presLayoutVars>
          <dgm:bulletEnabled val="1"/>
        </dgm:presLayoutVars>
      </dgm:prSet>
      <dgm:spPr/>
    </dgm:pt>
  </dgm:ptLst>
  <dgm:cxnLst>
    <dgm:cxn modelId="{DDEBE779-6D63-452C-A843-9B417DF06DAA}" type="presOf" srcId="{C95E35D9-984B-43F9-AF44-25407FAA822A}" destId="{660D27C3-9E18-427A-A9B6-B8C44C967447}" srcOrd="0" destOrd="0" presId="urn:microsoft.com/office/officeart/2005/8/layout/chevron1"/>
    <dgm:cxn modelId="{691F93D5-8FF7-46B0-90E8-6AD308361A7A}" type="presOf" srcId="{943EEDFD-BD75-4C1D-B5EC-63A5F7AF8AD3}" destId="{194B43FD-FFC2-4CD4-8B7C-AC806C4E6ECC}" srcOrd="0" destOrd="0" presId="urn:microsoft.com/office/officeart/2005/8/layout/chevron1"/>
    <dgm:cxn modelId="{AFEDB071-CAF2-4CFA-BFAF-4CD08938265E}" srcId="{BE9D1C5B-CB8A-4AD6-8042-AFBF5C1DC6C6}" destId="{8329D0D2-73B8-4331-B37C-D1B220373943}" srcOrd="4" destOrd="0" parTransId="{DD899790-ED02-4BEF-8CEC-7C635943765B}" sibTransId="{2CEFF241-280D-442B-AA2B-85DF60DD8733}"/>
    <dgm:cxn modelId="{5BE20018-C796-4405-A5D7-B6CF1BFB5DE4}" type="presOf" srcId="{06CADE33-B504-499F-ADB9-F8FED953B355}" destId="{CC312990-7D85-4297-AD33-3477D8F68EEC}" srcOrd="0" destOrd="1" presId="urn:microsoft.com/office/officeart/2005/8/layout/chevron1"/>
    <dgm:cxn modelId="{C1258B87-66A6-4CBD-9244-7DC2C9B61A7F}" type="presOf" srcId="{83889504-D0B0-4EF1-916E-56846FCC7F33}" destId="{5F6B291B-F4A4-43B5-994A-48C281480EDD}" srcOrd="0" destOrd="0" presId="urn:microsoft.com/office/officeart/2005/8/layout/chevron1"/>
    <dgm:cxn modelId="{FA901F10-22FC-4CB2-9D58-905C849B036D}" type="presOf" srcId="{7FB8617D-6046-479A-BC67-CC8DEB5A7596}" destId="{A4513345-DE70-455E-9C5D-59EA9932F074}" srcOrd="0" destOrd="0" presId="urn:microsoft.com/office/officeart/2005/8/layout/chevron1"/>
    <dgm:cxn modelId="{8AC18613-C893-400B-8C78-AAD9F4CCF676}" type="presOf" srcId="{85FFA0D8-7EF6-4523-8D70-5DE89E43FE37}" destId="{4B6CDD84-E236-41D3-9C81-2D01D0B5B59A}" srcOrd="0" destOrd="0" presId="urn:microsoft.com/office/officeart/2005/8/layout/chevron1"/>
    <dgm:cxn modelId="{A86D71D8-623A-4361-9CB1-0D3A352A4E2D}" type="presOf" srcId="{9803DA58-60F2-4DDC-8B05-75983E26A470}" destId="{CC312990-7D85-4297-AD33-3477D8F68EEC}" srcOrd="0" destOrd="0" presId="urn:microsoft.com/office/officeart/2005/8/layout/chevron1"/>
    <dgm:cxn modelId="{E546876F-A1A4-445C-AA9F-5CF9A8575AF9}" srcId="{A2FDCDB2-99B6-4280-A936-BCCE629CBC38}" destId="{7FB8617D-6046-479A-BC67-CC8DEB5A7596}" srcOrd="0" destOrd="0" parTransId="{BA8B4A8C-F02D-4B88-9479-02CFA32BCA92}" sibTransId="{3636B64D-AA3A-44BE-97AF-C3A23E0CF4A0}"/>
    <dgm:cxn modelId="{A289C356-C1DC-4096-BA4C-7E02B587508E}" type="presOf" srcId="{74F39522-0F09-4AD7-A096-588EAEDE85C5}" destId="{4B6CDD84-E236-41D3-9C81-2D01D0B5B59A}" srcOrd="0" destOrd="1" presId="urn:microsoft.com/office/officeart/2005/8/layout/chevron1"/>
    <dgm:cxn modelId="{CDEDD39A-4165-498E-BFF5-6537F27532C5}" type="presOf" srcId="{8329D0D2-73B8-4331-B37C-D1B220373943}" destId="{F9684690-DFCC-440A-9E8C-712EF8B5A3D3}" srcOrd="0" destOrd="4" presId="urn:microsoft.com/office/officeart/2005/8/layout/chevron1"/>
    <dgm:cxn modelId="{0F79BB87-6B2E-40E3-9D48-D3C6FCB26D64}" srcId="{BE9D1C5B-CB8A-4AD6-8042-AFBF5C1DC6C6}" destId="{9C4A3987-576D-447A-9FDE-F37D05E48AF0}" srcOrd="0" destOrd="0" parTransId="{DB12CB1C-7649-4ED5-B2FD-E46368624896}" sibTransId="{0AE33A72-D18E-4A04-9B1E-522A19D7CA25}"/>
    <dgm:cxn modelId="{8862A563-2F44-42E0-BFE7-487EB75292F5}" srcId="{83889504-D0B0-4EF1-916E-56846FCC7F33}" destId="{9803DA58-60F2-4DDC-8B05-75983E26A470}" srcOrd="0" destOrd="0" parTransId="{00192F01-7F1F-4D9A-AB7D-7CCDEAE99CBA}" sibTransId="{08B1BC3C-B652-4F22-A1CE-44FA93132737}"/>
    <dgm:cxn modelId="{250B5945-0895-4B50-AF7D-A2C02CF4B4B9}" type="presOf" srcId="{BE9D1C5B-CB8A-4AD6-8042-AFBF5C1DC6C6}" destId="{3572A6B0-6BE0-4072-AF93-4726CAFC1953}" srcOrd="0" destOrd="0" presId="urn:microsoft.com/office/officeart/2005/8/layout/chevron1"/>
    <dgm:cxn modelId="{0AFB9CA5-E7A8-4BA3-9278-BE3C735E640E}" srcId="{BE9D1C5B-CB8A-4AD6-8042-AFBF5C1DC6C6}" destId="{431F0686-EFD0-43AD-8E10-4D9A5C094EA1}" srcOrd="2" destOrd="0" parTransId="{D0E166E4-1B87-4836-A59A-0E93CE34C2E8}" sibTransId="{1F741A75-B731-4BEC-B4F4-703F84451447}"/>
    <dgm:cxn modelId="{204EAD62-5DF2-4CE6-A090-FCA6B8848164}" type="presOf" srcId="{AD1AB8D7-1280-4626-A3E8-E2FFF27097D2}" destId="{F9684690-DFCC-440A-9E8C-712EF8B5A3D3}" srcOrd="0" destOrd="1" presId="urn:microsoft.com/office/officeart/2005/8/layout/chevron1"/>
    <dgm:cxn modelId="{3FC4E826-B7BF-4748-80BD-42EE7C308E29}" srcId="{83889504-D0B0-4EF1-916E-56846FCC7F33}" destId="{06CADE33-B504-499F-ADB9-F8FED953B355}" srcOrd="1" destOrd="0" parTransId="{BFD161B2-749B-41B3-8B66-6C18CCE2AE60}" sibTransId="{893C6ECF-9835-42BD-9222-4AFB6AF70E69}"/>
    <dgm:cxn modelId="{EF2D9C9B-E6BC-4272-8528-2674F551DCB1}" srcId="{A2FDCDB2-99B6-4280-A936-BCCE629CBC38}" destId="{C95E35D9-984B-43F9-AF44-25407FAA822A}" srcOrd="1" destOrd="0" parTransId="{783874C4-5615-4A8B-8B4B-718C7312184A}" sibTransId="{F7FA96C6-FB57-4E28-8544-A64F03CBCB6C}"/>
    <dgm:cxn modelId="{B2F8A546-9E91-4933-BB8D-1F03AC735563}" type="presOf" srcId="{02D602EE-48FC-4791-9885-80342A760D03}" destId="{F9684690-DFCC-440A-9E8C-712EF8B5A3D3}" srcOrd="0" destOrd="3" presId="urn:microsoft.com/office/officeart/2005/8/layout/chevron1"/>
    <dgm:cxn modelId="{109F10ED-A7A3-4216-AC2C-D3238491F551}" srcId="{A2FDCDB2-99B6-4280-A936-BCCE629CBC38}" destId="{83889504-D0B0-4EF1-916E-56846FCC7F33}" srcOrd="3" destOrd="0" parTransId="{08F3EB5E-18F8-41DC-83F7-36D826E5E1E9}" sibTransId="{24E62B9F-3A7A-439D-8716-75F015CD8877}"/>
    <dgm:cxn modelId="{0EE590B2-8C88-4B2A-9788-26046D778D76}" srcId="{7FB8617D-6046-479A-BC67-CC8DEB5A7596}" destId="{85FFA0D8-7EF6-4523-8D70-5DE89E43FE37}" srcOrd="0" destOrd="0" parTransId="{9695D57F-CCF2-426A-A58D-B25F61737126}" sibTransId="{B1C87C0D-CE68-4934-ACC3-F28A80D1FF89}"/>
    <dgm:cxn modelId="{732244A2-7D5C-4A0A-AB2B-8FC249C94A31}" srcId="{A2FDCDB2-99B6-4280-A936-BCCE629CBC38}" destId="{BE9D1C5B-CB8A-4AD6-8042-AFBF5C1DC6C6}" srcOrd="2" destOrd="0" parTransId="{C68695AD-97DD-4899-B981-365F3554BA47}" sibTransId="{3DC78714-DEDC-4D12-89D2-42817F54E119}"/>
    <dgm:cxn modelId="{B36147B8-8E55-4D39-8C99-80A5C31B5060}" srcId="{A2FDCDB2-99B6-4280-A936-BCCE629CBC38}" destId="{943EEDFD-BD75-4C1D-B5EC-63A5F7AF8AD3}" srcOrd="4" destOrd="0" parTransId="{A24CE8F5-4ECD-4C08-84B0-2A4EF0332F6F}" sibTransId="{15578B3E-C193-4B1B-AA6C-2ECD259B65DB}"/>
    <dgm:cxn modelId="{B52EB686-7E89-44BC-94F5-709D8E5BEBAD}" type="presOf" srcId="{A2FDCDB2-99B6-4280-A936-BCCE629CBC38}" destId="{8ACA1C2D-A0DC-404A-B238-02E082DECDCB}" srcOrd="0" destOrd="0" presId="urn:microsoft.com/office/officeart/2005/8/layout/chevron1"/>
    <dgm:cxn modelId="{60A8A5B0-C94F-4E05-B01D-BB5041ACEE1A}" srcId="{BE9D1C5B-CB8A-4AD6-8042-AFBF5C1DC6C6}" destId="{02D602EE-48FC-4791-9885-80342A760D03}" srcOrd="3" destOrd="0" parTransId="{B5EF913F-1268-4EE7-AB6A-D78680A2733A}" sibTransId="{960876DB-F157-488D-8E88-DB3AD0A25A6F}"/>
    <dgm:cxn modelId="{B9BC68CF-6250-46BE-BDE8-A41EF9BC0502}" type="presOf" srcId="{431F0686-EFD0-43AD-8E10-4D9A5C094EA1}" destId="{F9684690-DFCC-440A-9E8C-712EF8B5A3D3}" srcOrd="0" destOrd="2" presId="urn:microsoft.com/office/officeart/2005/8/layout/chevron1"/>
    <dgm:cxn modelId="{E275834C-72F7-4392-95A6-F1590EBF1E9D}" srcId="{BE9D1C5B-CB8A-4AD6-8042-AFBF5C1DC6C6}" destId="{AD1AB8D7-1280-4626-A3E8-E2FFF27097D2}" srcOrd="1" destOrd="0" parTransId="{F64685F0-D2EB-4FEA-B196-44FC2D6D7F56}" sibTransId="{19FD96B5-BBC5-4F42-A5B7-2D7CCEF28A41}"/>
    <dgm:cxn modelId="{82AA936F-DC44-4F47-B13F-4CF6672CFDBE}" type="presOf" srcId="{9C4A3987-576D-447A-9FDE-F37D05E48AF0}" destId="{F9684690-DFCC-440A-9E8C-712EF8B5A3D3}" srcOrd="0" destOrd="0" presId="urn:microsoft.com/office/officeart/2005/8/layout/chevron1"/>
    <dgm:cxn modelId="{6AE29BD3-638F-4812-B8C1-4E802D9EE535}" srcId="{7FB8617D-6046-479A-BC67-CC8DEB5A7596}" destId="{74F39522-0F09-4AD7-A096-588EAEDE85C5}" srcOrd="1" destOrd="0" parTransId="{96A9C66C-FFB5-4F26-A582-4CB4D74DE9B6}" sibTransId="{97C7A86A-F3EC-48EB-8187-2C3A34E8F9DB}"/>
    <dgm:cxn modelId="{6DCE9DAA-721F-4BC3-94A8-7EEA54AAE2A8}" type="presParOf" srcId="{8ACA1C2D-A0DC-404A-B238-02E082DECDCB}" destId="{C1C66B94-9673-472F-8D9B-6F9FED3C05EE}" srcOrd="0" destOrd="0" presId="urn:microsoft.com/office/officeart/2005/8/layout/chevron1"/>
    <dgm:cxn modelId="{1416A480-D89E-44B3-A0A1-E41A31436A62}" type="presParOf" srcId="{C1C66B94-9673-472F-8D9B-6F9FED3C05EE}" destId="{A4513345-DE70-455E-9C5D-59EA9932F074}" srcOrd="0" destOrd="0" presId="urn:microsoft.com/office/officeart/2005/8/layout/chevron1"/>
    <dgm:cxn modelId="{377EDFCB-44F6-42A1-BA2F-5381312D5F5F}" type="presParOf" srcId="{C1C66B94-9673-472F-8D9B-6F9FED3C05EE}" destId="{4B6CDD84-E236-41D3-9C81-2D01D0B5B59A}" srcOrd="1" destOrd="0" presId="urn:microsoft.com/office/officeart/2005/8/layout/chevron1"/>
    <dgm:cxn modelId="{B82346AC-D682-410C-AD6F-066E2882CCB3}" type="presParOf" srcId="{8ACA1C2D-A0DC-404A-B238-02E082DECDCB}" destId="{ACD91C0D-0B9D-4BA4-A0A4-8F64BCB1D7B2}" srcOrd="1" destOrd="0" presId="urn:microsoft.com/office/officeart/2005/8/layout/chevron1"/>
    <dgm:cxn modelId="{D3253D6F-CA8A-4A3A-9C58-2D74D75FBD55}" type="presParOf" srcId="{8ACA1C2D-A0DC-404A-B238-02E082DECDCB}" destId="{9899325E-ED83-43CB-8CEE-D9FEE181385F}" srcOrd="2" destOrd="0" presId="urn:microsoft.com/office/officeart/2005/8/layout/chevron1"/>
    <dgm:cxn modelId="{D39F30D3-CAF8-4E59-941B-A749485FA8F8}" type="presParOf" srcId="{9899325E-ED83-43CB-8CEE-D9FEE181385F}" destId="{660D27C3-9E18-427A-A9B6-B8C44C967447}" srcOrd="0" destOrd="0" presId="urn:microsoft.com/office/officeart/2005/8/layout/chevron1"/>
    <dgm:cxn modelId="{74F0AD43-F671-4B2A-9F75-3CE5148F3100}" type="presParOf" srcId="{9899325E-ED83-43CB-8CEE-D9FEE181385F}" destId="{AC4FCE19-86EA-4222-9D00-4BBF910DBAB1}" srcOrd="1" destOrd="0" presId="urn:microsoft.com/office/officeart/2005/8/layout/chevron1"/>
    <dgm:cxn modelId="{9587B197-BE69-4BC2-B3D6-D8C490F3C664}" type="presParOf" srcId="{8ACA1C2D-A0DC-404A-B238-02E082DECDCB}" destId="{A65E4C2F-1DD8-445B-AEFA-97C93FC768E2}" srcOrd="3" destOrd="0" presId="urn:microsoft.com/office/officeart/2005/8/layout/chevron1"/>
    <dgm:cxn modelId="{9BBFBAD2-BE04-4560-91A2-E592067A9936}" type="presParOf" srcId="{8ACA1C2D-A0DC-404A-B238-02E082DECDCB}" destId="{F8D19BD3-B3C1-4B3C-9679-9BFB614EDC09}" srcOrd="4" destOrd="0" presId="urn:microsoft.com/office/officeart/2005/8/layout/chevron1"/>
    <dgm:cxn modelId="{B9CEB032-C4EA-44B4-A932-1DE806A2EEF5}" type="presParOf" srcId="{F8D19BD3-B3C1-4B3C-9679-9BFB614EDC09}" destId="{3572A6B0-6BE0-4072-AF93-4726CAFC1953}" srcOrd="0" destOrd="0" presId="urn:microsoft.com/office/officeart/2005/8/layout/chevron1"/>
    <dgm:cxn modelId="{7DCBCD6A-EBEF-4BFC-A023-8E03E8B2CCEB}" type="presParOf" srcId="{F8D19BD3-B3C1-4B3C-9679-9BFB614EDC09}" destId="{F9684690-DFCC-440A-9E8C-712EF8B5A3D3}" srcOrd="1" destOrd="0" presId="urn:microsoft.com/office/officeart/2005/8/layout/chevron1"/>
    <dgm:cxn modelId="{2E4A8412-3623-4401-8325-4ABBFE3F2C49}" type="presParOf" srcId="{8ACA1C2D-A0DC-404A-B238-02E082DECDCB}" destId="{6F888ACC-D090-4C3E-BF99-1FCE4B75A0F1}" srcOrd="5" destOrd="0" presId="urn:microsoft.com/office/officeart/2005/8/layout/chevron1"/>
    <dgm:cxn modelId="{84506DD5-7B93-4206-92CF-12DECD4F915A}" type="presParOf" srcId="{8ACA1C2D-A0DC-404A-B238-02E082DECDCB}" destId="{827C9ED0-EEBB-4510-9EED-5180A956EBE0}" srcOrd="6" destOrd="0" presId="urn:microsoft.com/office/officeart/2005/8/layout/chevron1"/>
    <dgm:cxn modelId="{F9B3D10F-B481-4DC6-93D6-BB9DA73ACB33}" type="presParOf" srcId="{827C9ED0-EEBB-4510-9EED-5180A956EBE0}" destId="{5F6B291B-F4A4-43B5-994A-48C281480EDD}" srcOrd="0" destOrd="0" presId="urn:microsoft.com/office/officeart/2005/8/layout/chevron1"/>
    <dgm:cxn modelId="{AEC071AF-04AC-48A2-978E-76E8C307AFF3}" type="presParOf" srcId="{827C9ED0-EEBB-4510-9EED-5180A956EBE0}" destId="{CC312990-7D85-4297-AD33-3477D8F68EEC}" srcOrd="1" destOrd="0" presId="urn:microsoft.com/office/officeart/2005/8/layout/chevron1"/>
    <dgm:cxn modelId="{109B45FE-68FE-41C9-BA9A-20B86063291F}" type="presParOf" srcId="{8ACA1C2D-A0DC-404A-B238-02E082DECDCB}" destId="{FFCA360E-50D4-431E-A996-F5A9C909DB05}" srcOrd="7" destOrd="0" presId="urn:microsoft.com/office/officeart/2005/8/layout/chevron1"/>
    <dgm:cxn modelId="{AB8C20B5-AB06-411E-8772-E73928EAA119}" type="presParOf" srcId="{8ACA1C2D-A0DC-404A-B238-02E082DECDCB}" destId="{40B1006A-C522-4878-BA90-4E4AF9040AC0}" srcOrd="8" destOrd="0" presId="urn:microsoft.com/office/officeart/2005/8/layout/chevron1"/>
    <dgm:cxn modelId="{8BDAEC2B-59E6-444D-ACAC-AA3F7BA17100}" type="presParOf" srcId="{40B1006A-C522-4878-BA90-4E4AF9040AC0}" destId="{194B43FD-FFC2-4CD4-8B7C-AC806C4E6ECC}" srcOrd="0" destOrd="0" presId="urn:microsoft.com/office/officeart/2005/8/layout/chevron1"/>
    <dgm:cxn modelId="{AE5CF58A-7358-451D-8A46-5A6DCDDAB368}" type="presParOf" srcId="{40B1006A-C522-4878-BA90-4E4AF9040AC0}" destId="{D6FA36BC-9890-4964-9E6A-45678D545CB2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13345-DE70-455E-9C5D-59EA9932F074}">
      <dsp:nvSpPr>
        <dsp:cNvPr id="0" name=""/>
        <dsp:cNvSpPr/>
      </dsp:nvSpPr>
      <dsp:spPr>
        <a:xfrm>
          <a:off x="294" y="1206260"/>
          <a:ext cx="1713653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Market frictions</a:t>
          </a:r>
          <a:endParaRPr lang="en-AU" sz="1200" kern="1200" dirty="0"/>
        </a:p>
      </dsp:txBody>
      <dsp:txXfrm>
        <a:off x="324294" y="1206260"/>
        <a:ext cx="1065653" cy="648000"/>
      </dsp:txXfrm>
    </dsp:sp>
    <dsp:sp modelId="{4B6CDD84-E236-41D3-9C81-2D01D0B5B59A}">
      <dsp:nvSpPr>
        <dsp:cNvPr id="0" name=""/>
        <dsp:cNvSpPr/>
      </dsp:nvSpPr>
      <dsp:spPr>
        <a:xfrm>
          <a:off x="294" y="1935260"/>
          <a:ext cx="1370922" cy="153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Information costs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Transactions costs	</a:t>
          </a:r>
          <a:endParaRPr lang="en-AU" sz="1200" kern="1200" dirty="0"/>
        </a:p>
      </dsp:txBody>
      <dsp:txXfrm>
        <a:off x="294" y="1935260"/>
        <a:ext cx="1370922" cy="1539000"/>
      </dsp:txXfrm>
    </dsp:sp>
    <dsp:sp modelId="{660D27C3-9E18-427A-A9B6-B8C44C967447}">
      <dsp:nvSpPr>
        <dsp:cNvPr id="0" name=""/>
        <dsp:cNvSpPr/>
      </dsp:nvSpPr>
      <dsp:spPr>
        <a:xfrm>
          <a:off x="1497948" y="1206260"/>
          <a:ext cx="1713653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Financial markets and Intermediaries</a:t>
          </a:r>
          <a:endParaRPr lang="en-AU" sz="1200" kern="1200" dirty="0"/>
        </a:p>
      </dsp:txBody>
      <dsp:txXfrm>
        <a:off x="1821948" y="1206260"/>
        <a:ext cx="1065653" cy="648000"/>
      </dsp:txXfrm>
    </dsp:sp>
    <dsp:sp modelId="{3572A6B0-6BE0-4072-AF93-4726CAFC1953}">
      <dsp:nvSpPr>
        <dsp:cNvPr id="0" name=""/>
        <dsp:cNvSpPr/>
      </dsp:nvSpPr>
      <dsp:spPr>
        <a:xfrm>
          <a:off x="2995601" y="1206260"/>
          <a:ext cx="1713653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Financial Functions</a:t>
          </a:r>
          <a:endParaRPr lang="en-AU" sz="1200" kern="1200" dirty="0"/>
        </a:p>
      </dsp:txBody>
      <dsp:txXfrm>
        <a:off x="3319601" y="1206260"/>
        <a:ext cx="1065653" cy="648000"/>
      </dsp:txXfrm>
    </dsp:sp>
    <dsp:sp modelId="{F9684690-DFCC-440A-9E8C-712EF8B5A3D3}">
      <dsp:nvSpPr>
        <dsp:cNvPr id="0" name=""/>
        <dsp:cNvSpPr/>
      </dsp:nvSpPr>
      <dsp:spPr>
        <a:xfrm>
          <a:off x="2995601" y="1935260"/>
          <a:ext cx="1370922" cy="153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Mobilise savings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Allocate resources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Exert corporate control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Facilitate risk management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Ease trading of goods, services, contracts</a:t>
          </a:r>
          <a:endParaRPr lang="en-AU" sz="1200" kern="1200" dirty="0"/>
        </a:p>
      </dsp:txBody>
      <dsp:txXfrm>
        <a:off x="2995601" y="1935260"/>
        <a:ext cx="1370922" cy="1539000"/>
      </dsp:txXfrm>
    </dsp:sp>
    <dsp:sp modelId="{5F6B291B-F4A4-43B5-994A-48C281480EDD}">
      <dsp:nvSpPr>
        <dsp:cNvPr id="0" name=""/>
        <dsp:cNvSpPr/>
      </dsp:nvSpPr>
      <dsp:spPr>
        <a:xfrm>
          <a:off x="4493254" y="1206260"/>
          <a:ext cx="1713653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Channels to growth</a:t>
          </a:r>
          <a:endParaRPr lang="en-AU" sz="1200" kern="1200" dirty="0"/>
        </a:p>
      </dsp:txBody>
      <dsp:txXfrm>
        <a:off x="4817254" y="1206260"/>
        <a:ext cx="1065653" cy="648000"/>
      </dsp:txXfrm>
    </dsp:sp>
    <dsp:sp modelId="{CC312990-7D85-4297-AD33-3477D8F68EEC}">
      <dsp:nvSpPr>
        <dsp:cNvPr id="0" name=""/>
        <dsp:cNvSpPr/>
      </dsp:nvSpPr>
      <dsp:spPr>
        <a:xfrm>
          <a:off x="4493254" y="1935260"/>
          <a:ext cx="1370922" cy="153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Capital accumulation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Technological innovation</a:t>
          </a:r>
          <a:endParaRPr lang="en-AU" sz="1200" kern="1200" dirty="0"/>
        </a:p>
      </dsp:txBody>
      <dsp:txXfrm>
        <a:off x="4493254" y="1935260"/>
        <a:ext cx="1370922" cy="1539000"/>
      </dsp:txXfrm>
    </dsp:sp>
    <dsp:sp modelId="{194B43FD-FFC2-4CD4-8B7C-AC806C4E6ECC}">
      <dsp:nvSpPr>
        <dsp:cNvPr id="0" name=""/>
        <dsp:cNvSpPr/>
      </dsp:nvSpPr>
      <dsp:spPr>
        <a:xfrm>
          <a:off x="5990907" y="1206260"/>
          <a:ext cx="1713653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Growth</a:t>
          </a:r>
          <a:endParaRPr lang="en-AU" sz="1200" kern="1200" dirty="0"/>
        </a:p>
      </dsp:txBody>
      <dsp:txXfrm>
        <a:off x="6314907" y="1206260"/>
        <a:ext cx="1065653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13345-DE70-455E-9C5D-59EA9932F074}">
      <dsp:nvSpPr>
        <dsp:cNvPr id="0" name=""/>
        <dsp:cNvSpPr/>
      </dsp:nvSpPr>
      <dsp:spPr>
        <a:xfrm>
          <a:off x="294" y="1206260"/>
          <a:ext cx="1713653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Market frictions</a:t>
          </a:r>
          <a:endParaRPr lang="en-AU" sz="1200" kern="1200" dirty="0"/>
        </a:p>
      </dsp:txBody>
      <dsp:txXfrm>
        <a:off x="324294" y="1206260"/>
        <a:ext cx="1065653" cy="648000"/>
      </dsp:txXfrm>
    </dsp:sp>
    <dsp:sp modelId="{4B6CDD84-E236-41D3-9C81-2D01D0B5B59A}">
      <dsp:nvSpPr>
        <dsp:cNvPr id="0" name=""/>
        <dsp:cNvSpPr/>
      </dsp:nvSpPr>
      <dsp:spPr>
        <a:xfrm>
          <a:off x="294" y="1935260"/>
          <a:ext cx="1370922" cy="153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Information costs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Transactions costs	</a:t>
          </a:r>
          <a:endParaRPr lang="en-AU" sz="1200" kern="1200" dirty="0"/>
        </a:p>
      </dsp:txBody>
      <dsp:txXfrm>
        <a:off x="294" y="1935260"/>
        <a:ext cx="1370922" cy="1539000"/>
      </dsp:txXfrm>
    </dsp:sp>
    <dsp:sp modelId="{660D27C3-9E18-427A-A9B6-B8C44C967447}">
      <dsp:nvSpPr>
        <dsp:cNvPr id="0" name=""/>
        <dsp:cNvSpPr/>
      </dsp:nvSpPr>
      <dsp:spPr>
        <a:xfrm>
          <a:off x="1497948" y="1206260"/>
          <a:ext cx="1713653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Financial markets and Intermediaries</a:t>
          </a:r>
          <a:endParaRPr lang="en-AU" sz="1200" kern="1200" dirty="0"/>
        </a:p>
      </dsp:txBody>
      <dsp:txXfrm>
        <a:off x="1821948" y="1206260"/>
        <a:ext cx="1065653" cy="648000"/>
      </dsp:txXfrm>
    </dsp:sp>
    <dsp:sp modelId="{3572A6B0-6BE0-4072-AF93-4726CAFC1953}">
      <dsp:nvSpPr>
        <dsp:cNvPr id="0" name=""/>
        <dsp:cNvSpPr/>
      </dsp:nvSpPr>
      <dsp:spPr>
        <a:xfrm>
          <a:off x="2995601" y="1206260"/>
          <a:ext cx="1713653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Financial Functions</a:t>
          </a:r>
          <a:endParaRPr lang="en-AU" sz="1200" kern="1200" dirty="0"/>
        </a:p>
      </dsp:txBody>
      <dsp:txXfrm>
        <a:off x="3319601" y="1206260"/>
        <a:ext cx="1065653" cy="648000"/>
      </dsp:txXfrm>
    </dsp:sp>
    <dsp:sp modelId="{F9684690-DFCC-440A-9E8C-712EF8B5A3D3}">
      <dsp:nvSpPr>
        <dsp:cNvPr id="0" name=""/>
        <dsp:cNvSpPr/>
      </dsp:nvSpPr>
      <dsp:spPr>
        <a:xfrm>
          <a:off x="2995601" y="1935260"/>
          <a:ext cx="1370922" cy="153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Mobilise savings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Allocate resources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Exert corporate control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Facilitate risk management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Ease trading of goods, services, contracts</a:t>
          </a:r>
          <a:endParaRPr lang="en-AU" sz="1200" kern="1200" dirty="0"/>
        </a:p>
      </dsp:txBody>
      <dsp:txXfrm>
        <a:off x="2995601" y="1935260"/>
        <a:ext cx="1370922" cy="1539000"/>
      </dsp:txXfrm>
    </dsp:sp>
    <dsp:sp modelId="{5F6B291B-F4A4-43B5-994A-48C281480EDD}">
      <dsp:nvSpPr>
        <dsp:cNvPr id="0" name=""/>
        <dsp:cNvSpPr/>
      </dsp:nvSpPr>
      <dsp:spPr>
        <a:xfrm>
          <a:off x="4493254" y="1206260"/>
          <a:ext cx="1713653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Channels to growth</a:t>
          </a:r>
          <a:endParaRPr lang="en-AU" sz="1200" kern="1200" dirty="0"/>
        </a:p>
      </dsp:txBody>
      <dsp:txXfrm>
        <a:off x="4817254" y="1206260"/>
        <a:ext cx="1065653" cy="648000"/>
      </dsp:txXfrm>
    </dsp:sp>
    <dsp:sp modelId="{CC312990-7D85-4297-AD33-3477D8F68EEC}">
      <dsp:nvSpPr>
        <dsp:cNvPr id="0" name=""/>
        <dsp:cNvSpPr/>
      </dsp:nvSpPr>
      <dsp:spPr>
        <a:xfrm>
          <a:off x="4493254" y="1935260"/>
          <a:ext cx="1370922" cy="153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Capital accumulation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Technological innovation</a:t>
          </a:r>
          <a:endParaRPr lang="en-AU" sz="1200" kern="1200" dirty="0"/>
        </a:p>
      </dsp:txBody>
      <dsp:txXfrm>
        <a:off x="4493254" y="1935260"/>
        <a:ext cx="1370922" cy="1539000"/>
      </dsp:txXfrm>
    </dsp:sp>
    <dsp:sp modelId="{194B43FD-FFC2-4CD4-8B7C-AC806C4E6ECC}">
      <dsp:nvSpPr>
        <dsp:cNvPr id="0" name=""/>
        <dsp:cNvSpPr/>
      </dsp:nvSpPr>
      <dsp:spPr>
        <a:xfrm>
          <a:off x="5990907" y="1206260"/>
          <a:ext cx="1713653" cy="64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Growth</a:t>
          </a:r>
          <a:endParaRPr lang="en-AU" sz="1200" kern="1200" dirty="0"/>
        </a:p>
      </dsp:txBody>
      <dsp:txXfrm>
        <a:off x="6314907" y="1206260"/>
        <a:ext cx="1065653" cy="64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0.72712</cdr:x>
      <cdr:y>0.45269</cdr:y>
    </cdr:from>
    <cdr:to>
      <cdr:x>0.74709</cdr:x>
      <cdr:y>0.60102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4162426" y="1685926"/>
          <a:ext cx="114300" cy="55245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0.72712</cdr:x>
      <cdr:y>0.45013</cdr:y>
    </cdr:from>
    <cdr:to>
      <cdr:x>0.73211</cdr:x>
      <cdr:y>0.77749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4162426" y="1676401"/>
          <a:ext cx="28575" cy="1219200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0146B8-5036-459B-BBF4-CBA4577BC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1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9BFFC8-89B1-4176-9399-46088990F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6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67F724-48B0-40FD-BE50-A70424ECD013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803275"/>
            <a:ext cx="4257675" cy="31940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8163"/>
            <a:ext cx="5030787" cy="3848100"/>
          </a:xfrm>
          <a:noFill/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72900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69918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381000"/>
            <a:ext cx="1708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2425" y="381000"/>
            <a:ext cx="497522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70624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32144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71969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2425" y="1524000"/>
            <a:ext cx="33416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524000"/>
            <a:ext cx="334168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1074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89045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17976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52548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82312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65720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381000"/>
            <a:ext cx="675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2425" y="1524000"/>
            <a:ext cx="68357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621463" y="6400800"/>
            <a:ext cx="2217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en-US" sz="1400" b="1">
                <a:solidFill>
                  <a:srgbClr val="000099"/>
                </a:solidFill>
                <a:latin typeface="Times New Roman" pitchFamily="18" charset="0"/>
              </a:rPr>
              <a:t>University of Melbourne</a:t>
            </a:r>
            <a:r>
              <a:rPr lang="en-GB" altLang="en-US" sz="1400">
                <a:latin typeface="Times New Roman" pitchFamily="18" charset="0"/>
              </a:rPr>
              <a:t> </a:t>
            </a:r>
            <a:fld id="{97BF3B46-7A5D-41C5-8580-B526C60CEB00}" type="slidenum">
              <a:rPr lang="en-GB" altLang="en-US" sz="1400">
                <a:latin typeface="Times New Roman" pitchFamily="18" charset="0"/>
              </a:rPr>
              <a:pPr algn="r"/>
              <a:t>‹#›</a:t>
            </a:fld>
            <a:endParaRPr lang="en-GB" altLang="en-US" sz="1400">
              <a:latin typeface="Times New Roman" pitchFamily="18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947863" y="6165850"/>
            <a:ext cx="6429375" cy="1588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928813" y="1143000"/>
            <a:ext cx="6430962" cy="1588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8938" y="6237288"/>
            <a:ext cx="61309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GB"/>
              <a:t>				</a:t>
            </a:r>
          </a:p>
        </p:txBody>
      </p:sp>
      <p:pic>
        <p:nvPicPr>
          <p:cNvPr id="1032" name="Picture 8" descr="ACFS-email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24114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				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844675"/>
            <a:ext cx="6956425" cy="1143000"/>
          </a:xfrm>
        </p:spPr>
        <p:txBody>
          <a:bodyPr/>
          <a:lstStyle/>
          <a:p>
            <a:r>
              <a:rPr lang="en-US" altLang="en-US" sz="2700" dirty="0" smtClean="0"/>
              <a:t>Challenges posed by underdeveloped financial markets and instruments</a:t>
            </a:r>
            <a:endParaRPr lang="en-US" altLang="en-US" sz="2700" b="1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86200"/>
            <a:ext cx="7416800" cy="1752600"/>
          </a:xfrm>
        </p:spPr>
        <p:txBody>
          <a:bodyPr/>
          <a:lstStyle/>
          <a:p>
            <a:r>
              <a:rPr lang="en-US" altLang="en-US" smtClean="0"/>
              <a:t>Kevin Davis</a:t>
            </a:r>
          </a:p>
          <a:p>
            <a:r>
              <a:rPr lang="en-US" altLang="en-US" smtClean="0"/>
              <a:t>Professor of Finance, University of Melbourne</a:t>
            </a:r>
          </a:p>
          <a:p>
            <a:r>
              <a:rPr lang="en-US" altLang="en-US" smtClean="0"/>
              <a:t>Research Director, Australian Centre for Financial Studies (and Professor, Monash University)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Regulatory Impediments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696" y="1524000"/>
            <a:ext cx="4116649" cy="4572000"/>
          </a:xfrm>
        </p:spPr>
        <p:txBody>
          <a:bodyPr/>
          <a:lstStyle/>
          <a:p>
            <a:r>
              <a:rPr lang="en-AU" dirty="0" smtClean="0"/>
              <a:t>Example: Capital account restrictions</a:t>
            </a:r>
          </a:p>
          <a:p>
            <a:pPr lvl="1"/>
            <a:r>
              <a:rPr lang="en-AU" dirty="0" smtClean="0"/>
              <a:t>Consequences:</a:t>
            </a:r>
          </a:p>
          <a:p>
            <a:pPr lvl="2"/>
            <a:r>
              <a:rPr lang="en-AU" dirty="0" smtClean="0"/>
              <a:t>less funds available for borrowers</a:t>
            </a:r>
          </a:p>
          <a:p>
            <a:pPr lvl="3"/>
            <a:r>
              <a:rPr lang="en-AU" dirty="0" smtClean="0"/>
              <a:t>At higher interest rate</a:t>
            </a:r>
          </a:p>
          <a:p>
            <a:pPr lvl="2"/>
            <a:r>
              <a:rPr lang="en-AU" dirty="0" smtClean="0"/>
              <a:t>Social loss from foregone profitable investments </a:t>
            </a:r>
          </a:p>
          <a:p>
            <a:pPr lvl="1"/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5436096" y="2204864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36096" y="4869160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88250" y="187618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Interest rate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8244408" y="515719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Loans</a:t>
            </a:r>
            <a:endParaRPr lang="en-AU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796136" y="2430180"/>
            <a:ext cx="1800200" cy="2078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13262" y="2226474"/>
            <a:ext cx="11464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dirty="0" smtClean="0"/>
              <a:t>Domestic</a:t>
            </a:r>
          </a:p>
          <a:p>
            <a:r>
              <a:rPr lang="en-AU" dirty="0" smtClean="0"/>
              <a:t>Supply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7788756" y="3146484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“world”</a:t>
            </a:r>
          </a:p>
          <a:p>
            <a:r>
              <a:rPr lang="en-AU" dirty="0" smtClean="0"/>
              <a:t>Interest rate</a:t>
            </a:r>
            <a:endParaRPr lang="en-A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397192" y="3933056"/>
            <a:ext cx="3035684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444208" y="2708920"/>
            <a:ext cx="1536126" cy="1628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59642" y="4222828"/>
            <a:ext cx="11464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dirty="0" smtClean="0"/>
              <a:t>Domestic</a:t>
            </a:r>
          </a:p>
          <a:p>
            <a:r>
              <a:rPr lang="en-AU" dirty="0" smtClean="0"/>
              <a:t>Demand</a:t>
            </a:r>
            <a:endParaRPr lang="en-AU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912260" y="3212976"/>
            <a:ext cx="0" cy="16561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96336" y="3933056"/>
            <a:ext cx="0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 rot="5400000">
            <a:off x="7110438" y="4707143"/>
            <a:ext cx="288032" cy="6120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extBox 27"/>
          <p:cNvSpPr txBox="1"/>
          <p:nvPr/>
        </p:nvSpPr>
        <p:spPr>
          <a:xfrm>
            <a:off x="5854397" y="5526524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Lost opportunities</a:t>
            </a:r>
            <a:endParaRPr lang="en-AU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980334" y="3722694"/>
            <a:ext cx="264074" cy="140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60958" y="3214112"/>
            <a:ext cx="213537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3" name="TextBox 12"/>
          <p:cNvSpPr txBox="1"/>
          <p:nvPr/>
        </p:nvSpPr>
        <p:spPr>
          <a:xfrm>
            <a:off x="5088250" y="305726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r</a:t>
            </a:r>
            <a:r>
              <a:rPr lang="en-AU" baseline="-25000" dirty="0" err="1" smtClean="0"/>
              <a:t>d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5084837" y="376600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/>
              <a:t>r</a:t>
            </a:r>
            <a:r>
              <a:rPr lang="en-AU" baseline="-25000" dirty="0" err="1"/>
              <a:t>w</a:t>
            </a:r>
            <a:endParaRPr lang="en-AU" dirty="0"/>
          </a:p>
        </p:txBody>
      </p:sp>
      <p:cxnSp>
        <p:nvCxnSpPr>
          <p:cNvPr id="19" name="Straight Arrow Connector 18"/>
          <p:cNvCxnSpPr>
            <a:stCxn id="28" idx="0"/>
            <a:endCxn id="27" idx="1"/>
          </p:cNvCxnSpPr>
          <p:nvPr/>
        </p:nvCxnSpPr>
        <p:spPr>
          <a:xfrm flipV="1">
            <a:off x="6857236" y="5157193"/>
            <a:ext cx="397218" cy="369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49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Vested Interests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24000"/>
            <a:ext cx="4116649" cy="4572000"/>
          </a:xfrm>
        </p:spPr>
        <p:txBody>
          <a:bodyPr/>
          <a:lstStyle/>
          <a:p>
            <a:r>
              <a:rPr lang="en-AU" dirty="0" smtClean="0"/>
              <a:t>Financial system evolution shaped by influence of existing vested interests</a:t>
            </a:r>
          </a:p>
          <a:p>
            <a:r>
              <a:rPr lang="en-AU" dirty="0" smtClean="0"/>
              <a:t>Example: existing monopolies lose profits if competition allowed</a:t>
            </a:r>
          </a:p>
          <a:p>
            <a:pPr lvl="1"/>
            <a:r>
              <a:rPr lang="en-AU" dirty="0" smtClean="0"/>
              <a:t>Lobby to influence legislators and protect position</a:t>
            </a:r>
          </a:p>
          <a:p>
            <a:pPr lvl="1"/>
            <a:r>
              <a:rPr lang="en-AU" dirty="0" smtClean="0"/>
              <a:t>Social loss – in addition to redistributive effects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5436096" y="2132444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36096" y="4869160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88250" y="187618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Interest rate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8244408" y="515719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Loans</a:t>
            </a:r>
            <a:endParaRPr lang="en-AU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436096" y="2060848"/>
            <a:ext cx="1800200" cy="219159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76735" y="2604016"/>
            <a:ext cx="140294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dirty="0" smtClean="0"/>
              <a:t>Average</a:t>
            </a:r>
          </a:p>
          <a:p>
            <a:r>
              <a:rPr lang="en-AU" dirty="0" smtClean="0"/>
              <a:t>Cost =</a:t>
            </a:r>
          </a:p>
          <a:p>
            <a:r>
              <a:rPr lang="en-AU" dirty="0" smtClean="0"/>
              <a:t>Competitive</a:t>
            </a:r>
          </a:p>
          <a:p>
            <a:r>
              <a:rPr lang="en-AU" dirty="0" smtClean="0"/>
              <a:t>Supply</a:t>
            </a:r>
            <a:endParaRPr lang="en-AU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6156176" y="2430180"/>
            <a:ext cx="1824158" cy="19071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60074" y="4353694"/>
            <a:ext cx="10567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dirty="0" smtClean="0"/>
              <a:t>Demand</a:t>
            </a:r>
            <a:endParaRPr lang="en-AU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036510" y="3383749"/>
            <a:ext cx="0" cy="1468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70021" y="2846519"/>
            <a:ext cx="0" cy="202264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 rot="5400000">
            <a:off x="6682372" y="4773648"/>
            <a:ext cx="271193" cy="495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extBox 27"/>
          <p:cNvSpPr txBox="1"/>
          <p:nvPr/>
        </p:nvSpPr>
        <p:spPr>
          <a:xfrm>
            <a:off x="5909421" y="518207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Lost opportunities</a:t>
            </a:r>
            <a:endParaRPr lang="en-AU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436096" y="2852936"/>
            <a:ext cx="2423978" cy="139951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93269" y="1276017"/>
            <a:ext cx="118494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dirty="0" smtClean="0"/>
              <a:t>Marginal</a:t>
            </a:r>
          </a:p>
          <a:p>
            <a:r>
              <a:rPr lang="en-AU" dirty="0" smtClean="0"/>
              <a:t>Cost =</a:t>
            </a:r>
          </a:p>
          <a:p>
            <a:r>
              <a:rPr lang="en-AU" dirty="0" smtClean="0"/>
              <a:t>Monopoly</a:t>
            </a:r>
          </a:p>
          <a:p>
            <a:r>
              <a:rPr lang="en-AU" dirty="0" smtClean="0"/>
              <a:t>Supply</a:t>
            </a:r>
            <a:endParaRPr lang="en-AU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436096" y="2852936"/>
            <a:ext cx="1133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436096" y="3371565"/>
            <a:ext cx="1600414" cy="1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04048" y="2661853"/>
            <a:ext cx="4320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err="1" smtClean="0"/>
              <a:t>r</a:t>
            </a:r>
            <a:r>
              <a:rPr lang="en-AU" baseline="-25000" dirty="0" err="1" smtClean="0"/>
              <a:t>m</a:t>
            </a:r>
            <a:endParaRPr lang="en-AU" dirty="0"/>
          </a:p>
        </p:txBody>
      </p:sp>
      <p:sp>
        <p:nvSpPr>
          <p:cNvPr id="33" name="TextBox 32"/>
          <p:cNvSpPr txBox="1"/>
          <p:nvPr/>
        </p:nvSpPr>
        <p:spPr>
          <a:xfrm>
            <a:off x="4986898" y="3183359"/>
            <a:ext cx="43204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err="1" smtClean="0"/>
              <a:t>r</a:t>
            </a:r>
            <a:r>
              <a:rPr lang="en-AU" baseline="-25000" dirty="0" err="1"/>
              <a:t>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610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Retirement Financing Challenges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  <p:pic>
        <p:nvPicPr>
          <p:cNvPr id="2050" name="Picture 2" descr="C:\Users\kevintd\AppData\Local\Microsoft\Windows\Temporary Internet Files\Content.IE5\TWHF5OSL\MC9000160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2476"/>
            <a:ext cx="1848002" cy="19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vintd\AppData\Local\Microsoft\Windows\Temporary Internet Files\Content.IE5\OTHC9PYC\MP900438719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42858"/>
            <a:ext cx="2465760" cy="24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247573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or</a:t>
            </a:r>
            <a:endParaRPr lang="en-A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10260" y="4017248"/>
            <a:ext cx="7699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As economies become wealthier, family sizes shrink</a:t>
            </a:r>
          </a:p>
          <a:p>
            <a:endParaRPr lang="en-AU" sz="2400" dirty="0"/>
          </a:p>
          <a:p>
            <a:r>
              <a:rPr lang="en-AU" sz="2400" dirty="0" smtClean="0"/>
              <a:t>And mortality improvements mean larger share of aged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67218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Retirement Financing Challenges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  <p:pic>
        <p:nvPicPr>
          <p:cNvPr id="3074" name="Picture 2" descr="C:\Users\kevintd\AppData\Local\Microsoft\Windows\Temporary Internet Files\Content.IE5\O1G2Y1V1\MC9002405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96" y="1268760"/>
            <a:ext cx="1729130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evintd\AppData\Local\Microsoft\Windows\Temporary Internet Files\Content.IE5\AF3CAS70\MC900285634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76990"/>
            <a:ext cx="1553566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3645024"/>
            <a:ext cx="67056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Less reliance on family support for 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Need for retirement savings – but individuals generally don’t!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Increased call on government safety nets / pensions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when aged dependents / working age population falling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Rationale for tax incentives/compulsion/defaults for long term</a:t>
            </a:r>
          </a:p>
          <a:p>
            <a:r>
              <a:rPr lang="en-AU" dirty="0"/>
              <a:t>	</a:t>
            </a:r>
            <a:r>
              <a:rPr lang="en-AU" dirty="0" smtClean="0"/>
              <a:t>retirement income saving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Higher saving generates a pool of investable funds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U" dirty="0" smtClean="0"/>
              <a:t>Potentially available for longer term investments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344928" y="216421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85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410400" cy="762000"/>
          </a:xfrm>
        </p:spPr>
        <p:txBody>
          <a:bodyPr/>
          <a:lstStyle/>
          <a:p>
            <a:r>
              <a:rPr lang="en-AU" sz="2800" dirty="0" smtClean="0"/>
              <a:t>The Importance of Financial Consumer Protection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340768"/>
            <a:ext cx="7198568" cy="4572000"/>
          </a:xfrm>
        </p:spPr>
        <p:txBody>
          <a:bodyPr/>
          <a:lstStyle/>
          <a:p>
            <a:r>
              <a:rPr lang="en-AU" sz="2000" dirty="0" smtClean="0"/>
              <a:t>Economic development generates increasing household involvement with the financial sector</a:t>
            </a:r>
          </a:p>
          <a:p>
            <a:r>
              <a:rPr lang="en-AU" sz="2000" dirty="0" smtClean="0"/>
              <a:t>Financial development leads to increasing complexity of financial products and services</a:t>
            </a:r>
          </a:p>
          <a:p>
            <a:r>
              <a:rPr lang="en-AU" sz="2000" dirty="0" smtClean="0"/>
              <a:t>Financial literacy is generally low</a:t>
            </a:r>
          </a:p>
          <a:p>
            <a:r>
              <a:rPr lang="en-AU" sz="2000" dirty="0" smtClean="0"/>
              <a:t>Opportunities for miss-selling, overcharging are significant, particularly given individuals’ gullibility and greed</a:t>
            </a:r>
          </a:p>
          <a:p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Gullibility and Greed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9632"/>
            <a:ext cx="3028826" cy="488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1556792"/>
            <a:ext cx="4779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 fundamental challenge of</a:t>
            </a:r>
          </a:p>
          <a:p>
            <a:r>
              <a:rPr lang="en-AU" dirty="0" smtClean="0"/>
              <a:t>Financial Consumer Protection</a:t>
            </a:r>
          </a:p>
          <a:p>
            <a:pPr marL="285750" indent="-285750">
              <a:buFontTx/>
              <a:buChar char="-"/>
            </a:pPr>
            <a:r>
              <a:rPr lang="en-AU" dirty="0" smtClean="0"/>
              <a:t>Protecting individuals from themselves</a:t>
            </a:r>
          </a:p>
          <a:p>
            <a:pPr marL="742950" lvl="1" indent="-285750">
              <a:buFontTx/>
              <a:buChar char="-"/>
            </a:pPr>
            <a:r>
              <a:rPr lang="en-AU" dirty="0" smtClean="0"/>
              <a:t>As well as from others!</a:t>
            </a:r>
            <a:endParaRPr lang="en-AU" dirty="0"/>
          </a:p>
        </p:txBody>
      </p:sp>
      <p:sp>
        <p:nvSpPr>
          <p:cNvPr id="6" name="Oval 5"/>
          <p:cNvSpPr/>
          <p:nvPr/>
        </p:nvSpPr>
        <p:spPr>
          <a:xfrm>
            <a:off x="3779912" y="3543773"/>
            <a:ext cx="2389768" cy="240550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If it’s too good to be true it probably is!</a:t>
            </a:r>
            <a:endParaRPr lang="en-AU" sz="2400" dirty="0"/>
          </a:p>
        </p:txBody>
      </p:sp>
      <p:sp>
        <p:nvSpPr>
          <p:cNvPr id="7" name="Oval 6"/>
          <p:cNvSpPr/>
          <p:nvPr/>
        </p:nvSpPr>
        <p:spPr>
          <a:xfrm>
            <a:off x="6372200" y="2757121"/>
            <a:ext cx="2588288" cy="221421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Fools and their money are easily parted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0310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410400" cy="762000"/>
          </a:xfrm>
        </p:spPr>
        <p:txBody>
          <a:bodyPr/>
          <a:lstStyle/>
          <a:p>
            <a:r>
              <a:rPr lang="en-AU" sz="2800" dirty="0" smtClean="0"/>
              <a:t>The Importance of Financial Consumer Protection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340768"/>
            <a:ext cx="7198568" cy="4572000"/>
          </a:xfrm>
        </p:spPr>
        <p:txBody>
          <a:bodyPr/>
          <a:lstStyle/>
          <a:p>
            <a:r>
              <a:rPr lang="en-AU" sz="2000" dirty="0" smtClean="0">
                <a:solidFill>
                  <a:schemeClr val="bg1">
                    <a:lumMod val="75000"/>
                  </a:schemeClr>
                </a:solidFill>
              </a:rPr>
              <a:t>Economic development generates increasing household involvement with the financial sector</a:t>
            </a:r>
          </a:p>
          <a:p>
            <a:r>
              <a:rPr lang="en-AU" sz="2000" dirty="0" smtClean="0">
                <a:solidFill>
                  <a:schemeClr val="bg1">
                    <a:lumMod val="75000"/>
                  </a:schemeClr>
                </a:solidFill>
              </a:rPr>
              <a:t>Financial development leads to increasing complexity of financial products and services</a:t>
            </a:r>
          </a:p>
          <a:p>
            <a:r>
              <a:rPr lang="en-AU" sz="2000" dirty="0" smtClean="0">
                <a:solidFill>
                  <a:schemeClr val="bg1">
                    <a:lumMod val="75000"/>
                  </a:schemeClr>
                </a:solidFill>
              </a:rPr>
              <a:t>Financial literacy is generally low</a:t>
            </a:r>
          </a:p>
          <a:p>
            <a:r>
              <a:rPr lang="en-AU" sz="2000" dirty="0" smtClean="0">
                <a:solidFill>
                  <a:schemeClr val="bg1">
                    <a:lumMod val="75000"/>
                  </a:schemeClr>
                </a:solidFill>
              </a:rPr>
              <a:t>Opportunities for miss-selling, overcharging are significant, particularly given individuals’ gullibility and greed</a:t>
            </a:r>
          </a:p>
          <a:p>
            <a:r>
              <a:rPr lang="en-AU" sz="2000" dirty="0" smtClean="0"/>
              <a:t>Some providers of financial products, services, and advice may have questionable ethics, governance, incentives</a:t>
            </a:r>
          </a:p>
          <a:p>
            <a:r>
              <a:rPr lang="en-AU" sz="2000" dirty="0" smtClean="0"/>
              <a:t>Financial failures, scams, consumer losses reduce confidence and cause sub-optimal use of the financial sector</a:t>
            </a:r>
          </a:p>
          <a:p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81000"/>
            <a:ext cx="7842448" cy="762000"/>
          </a:xfrm>
        </p:spPr>
        <p:txBody>
          <a:bodyPr/>
          <a:lstStyle/>
          <a:p>
            <a:r>
              <a:rPr lang="en-AU" dirty="0" smtClean="0"/>
              <a:t>G20 Financial Consumer Protection Principles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				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96635"/>
              </p:ext>
            </p:extLst>
          </p:nvPr>
        </p:nvGraphicFramePr>
        <p:xfrm>
          <a:off x="827584" y="1196752"/>
          <a:ext cx="7487423" cy="417646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7487423"/>
              </a:tblGrid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800" dirty="0" smtClean="0">
                          <a:effectLst/>
                        </a:rPr>
                        <a:t>1  </a:t>
                      </a:r>
                      <a:r>
                        <a:rPr lang="en-AU" sz="1800" dirty="0">
                          <a:effectLst/>
                        </a:rPr>
                        <a:t>	Legal, Regulatory &amp; Supervisory Framework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800" dirty="0" smtClean="0">
                          <a:effectLst/>
                        </a:rPr>
                        <a:t>2 </a:t>
                      </a:r>
                      <a:r>
                        <a:rPr lang="en-AU" sz="1800" dirty="0">
                          <a:effectLst/>
                        </a:rPr>
                        <a:t>	Role of Oversight Bodies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800" dirty="0" smtClean="0">
                          <a:effectLst/>
                        </a:rPr>
                        <a:t>3  </a:t>
                      </a:r>
                      <a:r>
                        <a:rPr lang="en-AU" sz="1800" dirty="0">
                          <a:effectLst/>
                        </a:rPr>
                        <a:t>	Equitable, Fair Treatment of Consumers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800" dirty="0" smtClean="0">
                          <a:effectLst/>
                        </a:rPr>
                        <a:t>4  </a:t>
                      </a:r>
                      <a:r>
                        <a:rPr lang="en-AU" sz="1800" dirty="0">
                          <a:effectLst/>
                        </a:rPr>
                        <a:t>	Disclosure and Transparency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800" dirty="0" smtClean="0">
                          <a:effectLst/>
                        </a:rPr>
                        <a:t>5  </a:t>
                      </a:r>
                      <a:r>
                        <a:rPr lang="en-AU" sz="1800" dirty="0">
                          <a:effectLst/>
                        </a:rPr>
                        <a:t>	Financial Education and Awareness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800" dirty="0" smtClean="0">
                          <a:effectLst/>
                        </a:rPr>
                        <a:t>6  </a:t>
                      </a:r>
                      <a:r>
                        <a:rPr lang="en-AU" sz="1800" dirty="0">
                          <a:effectLst/>
                        </a:rPr>
                        <a:t>	Responsible Business Conduct of Providers and Agents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800" dirty="0" smtClean="0">
                          <a:effectLst/>
                        </a:rPr>
                        <a:t>7  </a:t>
                      </a:r>
                      <a:r>
                        <a:rPr lang="en-AU" sz="1800" dirty="0">
                          <a:effectLst/>
                        </a:rPr>
                        <a:t>	Protection of Consumer assets against Fraud and </a:t>
                      </a:r>
                      <a:r>
                        <a:rPr lang="en-AU" sz="1800" dirty="0" smtClean="0">
                          <a:effectLst/>
                        </a:rPr>
                        <a:t>Misuse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800" dirty="0" smtClean="0">
                          <a:effectLst/>
                        </a:rPr>
                        <a:t>8  </a:t>
                      </a:r>
                      <a:r>
                        <a:rPr lang="en-AU" sz="1800" dirty="0">
                          <a:effectLst/>
                        </a:rPr>
                        <a:t>	Protection of Consumer Data and Privacy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800" dirty="0" smtClean="0">
                          <a:effectLst/>
                        </a:rPr>
                        <a:t>9  </a:t>
                      </a:r>
                      <a:r>
                        <a:rPr lang="en-AU" sz="1800" dirty="0">
                          <a:effectLst/>
                        </a:rPr>
                        <a:t>	Complaints Handling and Redress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800" dirty="0" smtClean="0">
                          <a:effectLst/>
                        </a:rPr>
                        <a:t>10	Competition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53694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World </a:t>
            </a:r>
            <a:r>
              <a:rPr lang="en-AU" dirty="0"/>
              <a:t>Bank </a:t>
            </a:r>
            <a:r>
              <a:rPr lang="en-AU" i="1" dirty="0"/>
              <a:t>Good </a:t>
            </a:r>
            <a:r>
              <a:rPr lang="en-AU" i="1" dirty="0" smtClean="0"/>
              <a:t>Practices for Financial Consumer </a:t>
            </a:r>
            <a:r>
              <a:rPr lang="en-AU" i="1" dirty="0"/>
              <a:t>Protection </a:t>
            </a:r>
            <a:r>
              <a:rPr lang="en-AU" dirty="0"/>
              <a:t>(</a:t>
            </a:r>
            <a:r>
              <a:rPr lang="en-AU" dirty="0" smtClean="0"/>
              <a:t>2012) provides guidance on practices at a sectoral level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525416" y="634067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Source: OECD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97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FCP Policy Underpinnings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268760"/>
            <a:ext cx="6835775" cy="4572000"/>
          </a:xfrm>
        </p:spPr>
        <p:txBody>
          <a:bodyPr/>
          <a:lstStyle/>
          <a:p>
            <a:r>
              <a:rPr lang="en-AU" dirty="0" smtClean="0"/>
              <a:t>The legal/regulatory framework is crucial</a:t>
            </a:r>
          </a:p>
          <a:p>
            <a:pPr lvl="1"/>
            <a:r>
              <a:rPr lang="en-AU" dirty="0" smtClean="0"/>
              <a:t>When can redress be sought?</a:t>
            </a:r>
          </a:p>
          <a:p>
            <a:pPr lvl="2"/>
            <a:r>
              <a:rPr lang="en-AU" dirty="0" smtClean="0"/>
              <a:t>Strict “terms and conditions” v “reasonable expectations”</a:t>
            </a:r>
          </a:p>
          <a:p>
            <a:pPr lvl="2"/>
            <a:r>
              <a:rPr lang="en-AU" dirty="0" smtClean="0"/>
              <a:t>Abusive practices definitions</a:t>
            </a:r>
          </a:p>
          <a:p>
            <a:pPr lvl="2"/>
            <a:r>
              <a:rPr lang="en-AU" dirty="0" smtClean="0"/>
              <a:t>Duty of care</a:t>
            </a:r>
          </a:p>
          <a:p>
            <a:pPr lvl="1"/>
            <a:r>
              <a:rPr lang="en-AU" dirty="0" smtClean="0"/>
              <a:t>How can redress be sought?</a:t>
            </a:r>
          </a:p>
          <a:p>
            <a:pPr lvl="2"/>
            <a:r>
              <a:rPr lang="en-AU" dirty="0" smtClean="0"/>
              <a:t>Individual legal action</a:t>
            </a:r>
          </a:p>
          <a:p>
            <a:pPr lvl="2"/>
            <a:r>
              <a:rPr lang="en-AU" dirty="0" smtClean="0"/>
              <a:t>Class actions (and litigation funders)</a:t>
            </a:r>
          </a:p>
          <a:p>
            <a:pPr lvl="2"/>
            <a:r>
              <a:rPr lang="en-AU" dirty="0" smtClean="0"/>
              <a:t>Legislated dispute resolution schemes</a:t>
            </a:r>
          </a:p>
          <a:p>
            <a:pPr lvl="2"/>
            <a:r>
              <a:rPr lang="en-AU" dirty="0" smtClean="0"/>
              <a:t>Government agency (enforcement) role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94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Financial Development Opportunities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Technological advance is changing (reducing) information and transaction costs</a:t>
            </a:r>
          </a:p>
          <a:p>
            <a:pPr lvl="1"/>
            <a:r>
              <a:rPr lang="en-AU" dirty="0" smtClean="0"/>
              <a:t>Past financial development patterns may be less relevant</a:t>
            </a:r>
          </a:p>
          <a:p>
            <a:pPr lvl="1"/>
            <a:r>
              <a:rPr lang="en-AU" dirty="0" smtClean="0"/>
              <a:t>Threats to existing business models</a:t>
            </a:r>
          </a:p>
          <a:p>
            <a:r>
              <a:rPr lang="en-AU" dirty="0" smtClean="0"/>
              <a:t>Electronic finance not without its problems</a:t>
            </a:r>
          </a:p>
          <a:p>
            <a:pPr lvl="1"/>
            <a:r>
              <a:rPr lang="en-AU" dirty="0" smtClean="0"/>
              <a:t>Cyber-crime; potential instabilities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40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3" y="1524000"/>
            <a:ext cx="7198568" cy="4572000"/>
          </a:xfrm>
        </p:spPr>
        <p:txBody>
          <a:bodyPr/>
          <a:lstStyle/>
          <a:p>
            <a:r>
              <a:rPr lang="en-AU" dirty="0" smtClean="0"/>
              <a:t>Finance and Growth – the relationship</a:t>
            </a:r>
          </a:p>
          <a:p>
            <a:r>
              <a:rPr lang="en-AU" dirty="0" smtClean="0"/>
              <a:t>Finance – channels of influence</a:t>
            </a:r>
          </a:p>
          <a:p>
            <a:r>
              <a:rPr lang="en-AU" dirty="0" smtClean="0"/>
              <a:t>Impediments to financial development</a:t>
            </a:r>
          </a:p>
          <a:p>
            <a:r>
              <a:rPr lang="en-AU" dirty="0" smtClean="0"/>
              <a:t>Policy Options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34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Financial Development Opportunities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Some potential areas of focus</a:t>
            </a:r>
          </a:p>
          <a:p>
            <a:pPr lvl="1"/>
            <a:r>
              <a:rPr lang="en-AU" dirty="0" smtClean="0"/>
              <a:t>Micro-finance: social networks and incentives</a:t>
            </a:r>
          </a:p>
          <a:p>
            <a:pPr lvl="1"/>
            <a:r>
              <a:rPr lang="en-AU" dirty="0" smtClean="0"/>
              <a:t>Electronic payments: SMEs and financial inclusion</a:t>
            </a:r>
          </a:p>
          <a:p>
            <a:pPr lvl="1"/>
            <a:r>
              <a:rPr lang="en-AU" dirty="0" smtClean="0"/>
              <a:t>Information sharing: credit </a:t>
            </a:r>
            <a:r>
              <a:rPr lang="en-AU" dirty="0"/>
              <a:t>b</a:t>
            </a:r>
            <a:r>
              <a:rPr lang="en-AU" dirty="0" smtClean="0"/>
              <a:t>ureaus</a:t>
            </a:r>
          </a:p>
          <a:p>
            <a:pPr lvl="1"/>
            <a:r>
              <a:rPr lang="en-AU" dirty="0" smtClean="0"/>
              <a:t>Retirement savings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60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 and Cautions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196752"/>
            <a:ext cx="6835775" cy="4572000"/>
          </a:xfrm>
        </p:spPr>
        <p:txBody>
          <a:bodyPr/>
          <a:lstStyle/>
          <a:p>
            <a:r>
              <a:rPr lang="en-AU" sz="2000" dirty="0" smtClean="0"/>
              <a:t>Government policies for financial development</a:t>
            </a:r>
          </a:p>
          <a:p>
            <a:pPr lvl="1"/>
            <a:r>
              <a:rPr lang="en-AU" sz="2000" dirty="0" smtClean="0"/>
              <a:t>Need for good “financial infrastructure”</a:t>
            </a:r>
          </a:p>
          <a:p>
            <a:pPr lvl="2"/>
            <a:r>
              <a:rPr lang="en-AU" sz="2000" dirty="0" smtClean="0"/>
              <a:t>Law, politics, stability, financial system</a:t>
            </a:r>
          </a:p>
          <a:p>
            <a:pPr lvl="1"/>
            <a:r>
              <a:rPr lang="en-AU" sz="2000" dirty="0" smtClean="0"/>
              <a:t>One size does not fit all</a:t>
            </a:r>
          </a:p>
          <a:p>
            <a:pPr lvl="2"/>
            <a:r>
              <a:rPr lang="en-AU" sz="2000" dirty="0" smtClean="0"/>
              <a:t>Need to take account of existing social and economic structure / constraints</a:t>
            </a:r>
          </a:p>
          <a:p>
            <a:pPr lvl="1"/>
            <a:r>
              <a:rPr lang="en-AU" sz="2000" dirty="0" smtClean="0"/>
              <a:t>Need to recognise individuals have behavioural biases</a:t>
            </a:r>
          </a:p>
          <a:p>
            <a:pPr lvl="1"/>
            <a:r>
              <a:rPr lang="en-AU" sz="2000" dirty="0" smtClean="0"/>
              <a:t>Promoting competition is important</a:t>
            </a:r>
          </a:p>
          <a:p>
            <a:pPr lvl="2"/>
            <a:r>
              <a:rPr lang="en-AU" sz="2000" dirty="0" smtClean="0"/>
              <a:t>But market imperfections are substantial</a:t>
            </a:r>
          </a:p>
          <a:p>
            <a:pPr lvl="1"/>
            <a:r>
              <a:rPr lang="en-AU" sz="2000" dirty="0" smtClean="0"/>
              <a:t>Financial stability is not guaranteed</a:t>
            </a:r>
          </a:p>
          <a:p>
            <a:pPr lvl="2"/>
            <a:r>
              <a:rPr lang="en-AU" sz="2000" dirty="0" smtClean="0"/>
              <a:t>Sound regulation / supervision essential</a:t>
            </a:r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05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sz="3200" dirty="0" smtClean="0"/>
              <a:t>Thank You</a:t>
            </a:r>
          </a:p>
          <a:p>
            <a:pPr marL="0" indent="0" algn="ctr">
              <a:buNone/>
            </a:pPr>
            <a:endParaRPr lang="en-AU" sz="3200" dirty="0"/>
          </a:p>
          <a:p>
            <a:pPr marL="0" indent="0" algn="ctr">
              <a:buNone/>
            </a:pPr>
            <a:r>
              <a:rPr lang="en-AU" sz="3200" dirty="0" smtClean="0"/>
              <a:t>Questions?</a:t>
            </a:r>
            <a:endParaRPr lang="en-AU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81000"/>
            <a:ext cx="7266384" cy="762000"/>
          </a:xfrm>
        </p:spPr>
        <p:txBody>
          <a:bodyPr/>
          <a:lstStyle/>
          <a:p>
            <a:r>
              <a:rPr lang="en-AU" sz="2800" dirty="0" smtClean="0"/>
              <a:t>Financial Development and Economic Growth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9" y="1524000"/>
            <a:ext cx="3672408" cy="4572000"/>
          </a:xfrm>
        </p:spPr>
        <p:txBody>
          <a:bodyPr/>
          <a:lstStyle/>
          <a:p>
            <a:r>
              <a:rPr lang="en-AU" dirty="0" smtClean="0"/>
              <a:t>Research indicates financial development causes faster economic growth</a:t>
            </a:r>
          </a:p>
          <a:p>
            <a:pPr lvl="1"/>
            <a:r>
              <a:rPr lang="en-AU" dirty="0" smtClean="0"/>
              <a:t>Although economic development also stimulates financial sector growth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  <p:pic>
        <p:nvPicPr>
          <p:cNvPr id="1026" name="Picture 2" descr="C:\Users\kevintd\AppData\Local\Microsoft\Windows\Temporary Internet Files\Content.IE5\AF3CAS70\MP90044658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40240"/>
            <a:ext cx="337568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9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Financial Sector Functions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563936"/>
              </p:ext>
            </p:extLst>
          </p:nvPr>
        </p:nvGraphicFramePr>
        <p:xfrm>
          <a:off x="611560" y="1268760"/>
          <a:ext cx="77048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627784" y="6290726"/>
            <a:ext cx="389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Source: Adapted from Levine (1997)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68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Functions </a:t>
            </a:r>
            <a:r>
              <a:rPr lang="en-AU" sz="3200" dirty="0" smtClean="0"/>
              <a:t>of the Financial Sector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524000"/>
            <a:ext cx="6982544" cy="457200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Mobilize and pool savings for investment</a:t>
            </a:r>
          </a:p>
          <a:p>
            <a:r>
              <a:rPr lang="en-AU" sz="2400" dirty="0" smtClean="0"/>
              <a:t>Ease the exchange of goods and services</a:t>
            </a:r>
          </a:p>
          <a:p>
            <a:r>
              <a:rPr lang="en-AU" dirty="0" smtClean="0"/>
              <a:t>Create liquidity – reconciling long term needs of users with short term preferences of savers</a:t>
            </a:r>
            <a:endParaRPr lang="en-AU" sz="2400" dirty="0" smtClean="0"/>
          </a:p>
          <a:p>
            <a:r>
              <a:rPr lang="en-AU" sz="2400" dirty="0" smtClean="0"/>
              <a:t>Facilitate risk management – across </a:t>
            </a:r>
            <a:r>
              <a:rPr lang="en-AU" dirty="0" smtClean="0"/>
              <a:t>participants and across time</a:t>
            </a:r>
            <a:endParaRPr lang="en-AU" sz="2400" dirty="0" smtClean="0"/>
          </a:p>
          <a:p>
            <a:r>
              <a:rPr lang="en-AU" sz="2400" dirty="0" smtClean="0"/>
              <a:t>Create price signals and information to guide decisions on </a:t>
            </a:r>
            <a:r>
              <a:rPr lang="en-AU" sz="2400" dirty="0" smtClean="0"/>
              <a:t>capital </a:t>
            </a:r>
            <a:r>
              <a:rPr lang="en-AU" sz="2400" dirty="0" smtClean="0"/>
              <a:t>allocation</a:t>
            </a:r>
          </a:p>
          <a:p>
            <a:r>
              <a:rPr lang="en-AU" sz="2400" dirty="0" smtClean="0"/>
              <a:t>Monitoring / disciplining recipients of funds to ensure efficient and proper use of funds</a:t>
            </a:r>
          </a:p>
        </p:txBody>
      </p:sp>
    </p:spTree>
    <p:extLst>
      <p:ext uri="{BB962C8B-B14F-4D97-AF65-F5344CB8AC3E}">
        <p14:creationId xmlns:p14="http://schemas.microsoft.com/office/powerpoint/2010/main" val="5556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Long run consequences: Finance and Growth</a:t>
            </a:r>
            <a:endParaRPr lang="en-A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39497"/>
              </p:ext>
            </p:extLst>
          </p:nvPr>
        </p:nvGraphicFramePr>
        <p:xfrm>
          <a:off x="2051720" y="1268760"/>
          <a:ext cx="5724526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81376" y="4941168"/>
            <a:ext cx="591059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Improved finance sector can increase growth through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productivity growth by better allocation of funds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/>
              <a:t>encourage savings and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(example shows effect of higher investment rate and productivity)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5496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Impediments to Financial Development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Look at impediments to overcoming information and transactions (including contracting) costs.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664562"/>
              </p:ext>
            </p:extLst>
          </p:nvPr>
        </p:nvGraphicFramePr>
        <p:xfrm>
          <a:off x="683568" y="1484784"/>
          <a:ext cx="77048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386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Impediments to Financial Development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68760"/>
            <a:ext cx="7414593" cy="4572000"/>
          </a:xfrm>
        </p:spPr>
        <p:txBody>
          <a:bodyPr/>
          <a:lstStyle/>
          <a:p>
            <a:r>
              <a:rPr lang="en-AU" dirty="0" smtClean="0"/>
              <a:t>Legal Systems</a:t>
            </a:r>
          </a:p>
          <a:p>
            <a:pPr lvl="1"/>
            <a:r>
              <a:rPr lang="en-AU" dirty="0" smtClean="0"/>
              <a:t>Property rights and certainty of contract</a:t>
            </a:r>
          </a:p>
          <a:p>
            <a:pPr lvl="1"/>
            <a:r>
              <a:rPr lang="en-AU" dirty="0" smtClean="0"/>
              <a:t>Access to courts and redress</a:t>
            </a:r>
          </a:p>
          <a:p>
            <a:r>
              <a:rPr lang="en-AU" dirty="0" smtClean="0"/>
              <a:t>Information, Education, Financial Inclusion</a:t>
            </a:r>
          </a:p>
          <a:p>
            <a:r>
              <a:rPr lang="en-AU" dirty="0" smtClean="0"/>
              <a:t>Accounting / Auditing and information reliability</a:t>
            </a:r>
          </a:p>
          <a:p>
            <a:r>
              <a:rPr lang="en-AU" dirty="0" smtClean="0"/>
              <a:t>Economic Stability</a:t>
            </a:r>
          </a:p>
          <a:p>
            <a:pPr lvl="1"/>
            <a:r>
              <a:rPr lang="en-AU" dirty="0" smtClean="0"/>
              <a:t>Redistributive effect of unexpected inflation</a:t>
            </a:r>
          </a:p>
          <a:p>
            <a:pPr lvl="2"/>
            <a:r>
              <a:rPr lang="en-AU" dirty="0" smtClean="0"/>
              <a:t>&amp; contracting problems when high inflation</a:t>
            </a:r>
          </a:p>
          <a:p>
            <a:pPr lvl="1"/>
            <a:r>
              <a:rPr lang="en-AU" dirty="0" smtClean="0"/>
              <a:t>Macroeconomic fluctuations and default risks</a:t>
            </a:r>
          </a:p>
          <a:p>
            <a:r>
              <a:rPr lang="en-AU" dirty="0" smtClean="0"/>
              <a:t>Financial Institution Safety / Prudential Regulation</a:t>
            </a:r>
          </a:p>
          <a:p>
            <a:r>
              <a:rPr lang="en-AU" dirty="0" smtClean="0"/>
              <a:t>Regulation and Vested Interests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64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Regulatory Impediments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24000"/>
            <a:ext cx="4116649" cy="4572000"/>
          </a:xfrm>
        </p:spPr>
        <p:txBody>
          <a:bodyPr/>
          <a:lstStyle/>
          <a:p>
            <a:r>
              <a:rPr lang="en-AU" dirty="0" smtClean="0"/>
              <a:t>Example: interest rate ceilings</a:t>
            </a:r>
          </a:p>
          <a:p>
            <a:pPr lvl="1"/>
            <a:r>
              <a:rPr lang="en-AU" dirty="0" smtClean="0"/>
              <a:t>Imposed to “protect” borrowers</a:t>
            </a:r>
          </a:p>
          <a:p>
            <a:pPr lvl="1"/>
            <a:r>
              <a:rPr lang="en-AU" dirty="0" smtClean="0"/>
              <a:t>Consequences:</a:t>
            </a:r>
          </a:p>
          <a:p>
            <a:pPr lvl="2"/>
            <a:r>
              <a:rPr lang="en-AU" dirty="0" smtClean="0"/>
              <a:t>less funds available for borrowers</a:t>
            </a:r>
          </a:p>
          <a:p>
            <a:pPr lvl="2"/>
            <a:r>
              <a:rPr lang="en-AU" dirty="0" smtClean="0"/>
              <a:t>Poorer borrowers rationed out</a:t>
            </a:r>
          </a:p>
          <a:p>
            <a:pPr lvl="2"/>
            <a:r>
              <a:rPr lang="en-AU" dirty="0" smtClean="0"/>
              <a:t>Social loss </a:t>
            </a:r>
          </a:p>
          <a:p>
            <a:pPr lvl="1"/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				</a:t>
            </a: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5436096" y="2204864"/>
            <a:ext cx="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36096" y="4869160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88250" y="187618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Interest rate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8244408" y="515719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Loans</a:t>
            </a:r>
            <a:endParaRPr lang="en-AU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796136" y="2430180"/>
            <a:ext cx="1800200" cy="2078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13262" y="2226474"/>
            <a:ext cx="8899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dirty="0" smtClean="0"/>
              <a:t>Supply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7860074" y="3523119"/>
            <a:ext cx="88998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dirty="0" smtClean="0"/>
              <a:t>Ceiling</a:t>
            </a:r>
            <a:endParaRPr lang="en-A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436096" y="3933056"/>
            <a:ext cx="303568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444208" y="2708920"/>
            <a:ext cx="1536126" cy="1628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60074" y="4353694"/>
            <a:ext cx="10567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dirty="0" smtClean="0"/>
              <a:t>Demand</a:t>
            </a:r>
            <a:endParaRPr lang="en-AU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912260" y="3212976"/>
            <a:ext cx="0" cy="16561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00192" y="3933056"/>
            <a:ext cx="0" cy="9361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 rot="5400000">
            <a:off x="6462207" y="4707143"/>
            <a:ext cx="288033" cy="6120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extBox 27"/>
          <p:cNvSpPr txBox="1"/>
          <p:nvPr/>
        </p:nvSpPr>
        <p:spPr>
          <a:xfrm>
            <a:off x="5854397" y="5526524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Lost opportunities</a:t>
            </a:r>
            <a:endParaRPr lang="en-AU" dirty="0"/>
          </a:p>
        </p:txBody>
      </p:sp>
      <p:cxnSp>
        <p:nvCxnSpPr>
          <p:cNvPr id="30" name="Straight Arrow Connector 29"/>
          <p:cNvCxnSpPr>
            <a:endCxn id="27" idx="1"/>
          </p:cNvCxnSpPr>
          <p:nvPr/>
        </p:nvCxnSpPr>
        <p:spPr>
          <a:xfrm flipH="1" flipV="1">
            <a:off x="6606224" y="5157193"/>
            <a:ext cx="90012" cy="369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65697"/>
      </p:ext>
    </p:extLst>
  </p:cSld>
  <p:clrMapOvr>
    <a:masterClrMapping/>
  </p:clrMapOvr>
</p:sld>
</file>

<file path=ppt/theme/theme1.xml><?xml version="1.0" encoding="utf-8"?>
<a:theme xmlns:a="http://schemas.openxmlformats.org/drawingml/2006/main" name="MCFS">
  <a:themeElements>
    <a:clrScheme name="MCF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CF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F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F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F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F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F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F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F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11074</TotalTime>
  <Words>928</Words>
  <Application>Microsoft Office PowerPoint</Application>
  <PresentationFormat>On-screen Show (4:3)</PresentationFormat>
  <Paragraphs>223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MCFS</vt:lpstr>
      <vt:lpstr>Challenges posed by underdeveloped financial markets and instruments</vt:lpstr>
      <vt:lpstr>Outline</vt:lpstr>
      <vt:lpstr>Financial Development and Economic Growth</vt:lpstr>
      <vt:lpstr>Financial Sector Functions</vt:lpstr>
      <vt:lpstr>Functions of the Financial Sector</vt:lpstr>
      <vt:lpstr>Long run consequences: Finance and Growth</vt:lpstr>
      <vt:lpstr>Impediments to Financial Development</vt:lpstr>
      <vt:lpstr>Impediments to Financial Development</vt:lpstr>
      <vt:lpstr>Regulatory Impediments</vt:lpstr>
      <vt:lpstr>Regulatory Impediments</vt:lpstr>
      <vt:lpstr>Vested Interests</vt:lpstr>
      <vt:lpstr>Retirement Financing Challenges</vt:lpstr>
      <vt:lpstr>Retirement Financing Challenges</vt:lpstr>
      <vt:lpstr>The Importance of Financial Consumer Protection</vt:lpstr>
      <vt:lpstr>Gullibility and Greed</vt:lpstr>
      <vt:lpstr>The Importance of Financial Consumer Protection</vt:lpstr>
      <vt:lpstr>G20 Financial Consumer Protection Principles </vt:lpstr>
      <vt:lpstr>FCP Policy Underpinnings</vt:lpstr>
      <vt:lpstr>Financial Development Opportunities</vt:lpstr>
      <vt:lpstr>Financial Development Opportunities</vt:lpstr>
      <vt:lpstr>Conclusions and Cautions</vt:lpstr>
      <vt:lpstr>PowerPoint Presentation</vt:lpstr>
    </vt:vector>
  </TitlesOfParts>
  <Company>The University of Melbourne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Davis</dc:creator>
  <cp:lastModifiedBy>Kevin Davis</cp:lastModifiedBy>
  <cp:revision>136</cp:revision>
  <dcterms:created xsi:type="dcterms:W3CDTF">2010-10-25T09:23:20Z</dcterms:created>
  <dcterms:modified xsi:type="dcterms:W3CDTF">2014-06-17T01:14:16Z</dcterms:modified>
</cp:coreProperties>
</file>